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85" r:id="rId2"/>
    <p:sldId id="1834" r:id="rId3"/>
    <p:sldId id="1835" r:id="rId4"/>
    <p:sldId id="1842" r:id="rId5"/>
    <p:sldId id="1843" r:id="rId6"/>
    <p:sldId id="1852" r:id="rId7"/>
    <p:sldId id="1836" r:id="rId8"/>
    <p:sldId id="1865" r:id="rId9"/>
    <p:sldId id="1837" r:id="rId10"/>
    <p:sldId id="1849" r:id="rId11"/>
    <p:sldId id="1863" r:id="rId12"/>
    <p:sldId id="1855" r:id="rId13"/>
    <p:sldId id="1850" r:id="rId14"/>
    <p:sldId id="1853" r:id="rId15"/>
    <p:sldId id="1858" r:id="rId16"/>
    <p:sldId id="1861" r:id="rId17"/>
    <p:sldId id="1856" r:id="rId18"/>
    <p:sldId id="1857" r:id="rId19"/>
    <p:sldId id="1851" r:id="rId20"/>
    <p:sldId id="1859" r:id="rId21"/>
    <p:sldId id="1860" r:id="rId22"/>
    <p:sldId id="1840" r:id="rId23"/>
    <p:sldId id="419" r:id="rId24"/>
    <p:sldId id="1844" r:id="rId25"/>
    <p:sldId id="1866" r:id="rId26"/>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4"/>
    <p:restoredTop sz="96405" autoAdjust="0"/>
  </p:normalViewPr>
  <p:slideViewPr>
    <p:cSldViewPr snapToGrid="0" showGuides="1">
      <p:cViewPr varScale="1">
        <p:scale>
          <a:sx n="114" d="100"/>
          <a:sy n="114" d="100"/>
        </p:scale>
        <p:origin x="1392"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85" d="100"/>
          <a:sy n="85" d="100"/>
        </p:scale>
        <p:origin x="-3304"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145D0277-42BE-8CFB-F918-782C636C7B3D}"/>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3" name="Marcador de fecha 2">
            <a:extLst>
              <a:ext uri="{FF2B5EF4-FFF2-40B4-BE49-F238E27FC236}">
                <a16:creationId xmlns:a16="http://schemas.microsoft.com/office/drawing/2014/main" id="{1DDE47CE-DF6D-DA5A-5A0C-C695482570DD}"/>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EB49D30-E682-8A4E-84A1-2B71BC2B32B4}" type="datetime1">
              <a:rPr lang="es-ES" altLang="es-ES"/>
              <a:pPr>
                <a:defRPr/>
              </a:pPr>
              <a:t>08/09/2022</a:t>
            </a:fld>
            <a:endParaRPr lang="es-ES" altLang="es-ES"/>
          </a:p>
        </p:txBody>
      </p:sp>
      <p:sp>
        <p:nvSpPr>
          <p:cNvPr id="4" name="Marcador de pie de página 3">
            <a:extLst>
              <a:ext uri="{FF2B5EF4-FFF2-40B4-BE49-F238E27FC236}">
                <a16:creationId xmlns:a16="http://schemas.microsoft.com/office/drawing/2014/main" id="{B0ED1284-FD99-57BC-460D-256D9BFAAA33}"/>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5" name="Marcador de número de diapositiva 4">
            <a:extLst>
              <a:ext uri="{FF2B5EF4-FFF2-40B4-BE49-F238E27FC236}">
                <a16:creationId xmlns:a16="http://schemas.microsoft.com/office/drawing/2014/main" id="{194FD997-D590-FA23-D6A0-C565F46A3FC5}"/>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D5AC6CE-F3A7-6D49-8090-BCDEDDA7A89A}" type="slidenum">
              <a:rPr lang="es-ES" altLang="es-ES"/>
              <a:pPr>
                <a:defRPr/>
              </a:pPr>
              <a:t>‹#›</a:t>
            </a:fld>
            <a:endParaRPr lang="es-ES" altLang="es-E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A919566D-8E0E-9996-8D9D-11BD72C7B96A}"/>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3" name="Marcador de fecha 2">
            <a:extLst>
              <a:ext uri="{FF2B5EF4-FFF2-40B4-BE49-F238E27FC236}">
                <a16:creationId xmlns:a16="http://schemas.microsoft.com/office/drawing/2014/main" id="{BAD4E873-5430-39F9-3619-B54FF98DBAD2}"/>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7A543682-57B2-0C4B-A777-77085D6E65FB}" type="datetime1">
              <a:rPr lang="es-ES" altLang="es-ES"/>
              <a:pPr>
                <a:defRPr/>
              </a:pPr>
              <a:t>08/09/2022</a:t>
            </a:fld>
            <a:endParaRPr lang="es-ES" altLang="es-ES"/>
          </a:p>
        </p:txBody>
      </p:sp>
      <p:sp>
        <p:nvSpPr>
          <p:cNvPr id="4" name="Marcador de imagen de diapositiva 3">
            <a:extLst>
              <a:ext uri="{FF2B5EF4-FFF2-40B4-BE49-F238E27FC236}">
                <a16:creationId xmlns:a16="http://schemas.microsoft.com/office/drawing/2014/main" id="{C0CDB9D7-1603-5105-7D65-26858B1D496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Marcador de notas 4">
            <a:extLst>
              <a:ext uri="{FF2B5EF4-FFF2-40B4-BE49-F238E27FC236}">
                <a16:creationId xmlns:a16="http://schemas.microsoft.com/office/drawing/2014/main" id="{D6E29C42-40A9-17EE-8730-91ECE0C16803}"/>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s-ES_tradnl" altLang="es-ES" noProof="0"/>
              <a:t>Haga clic para modificar el estilo de texto del patrón</a:t>
            </a:r>
          </a:p>
          <a:p>
            <a:pPr lvl="1"/>
            <a:r>
              <a:rPr lang="es-ES_tradnl" altLang="es-ES" noProof="0"/>
              <a:t>Segundo nivel</a:t>
            </a:r>
          </a:p>
          <a:p>
            <a:pPr lvl="2"/>
            <a:r>
              <a:rPr lang="es-ES_tradnl" altLang="es-ES" noProof="0"/>
              <a:t>Tercer nivel</a:t>
            </a:r>
          </a:p>
          <a:p>
            <a:pPr lvl="3"/>
            <a:r>
              <a:rPr lang="es-ES_tradnl" altLang="es-ES" noProof="0"/>
              <a:t>Cuarto nivel</a:t>
            </a:r>
          </a:p>
          <a:p>
            <a:pPr lvl="4"/>
            <a:r>
              <a:rPr lang="es-ES_tradnl" altLang="es-ES" noProof="0"/>
              <a:t>Quinto nivel</a:t>
            </a:r>
            <a:endParaRPr lang="es-ES" altLang="es-ES" noProof="0"/>
          </a:p>
        </p:txBody>
      </p:sp>
      <p:sp>
        <p:nvSpPr>
          <p:cNvPr id="6" name="Marcador de pie de página 5">
            <a:extLst>
              <a:ext uri="{FF2B5EF4-FFF2-40B4-BE49-F238E27FC236}">
                <a16:creationId xmlns:a16="http://schemas.microsoft.com/office/drawing/2014/main" id="{CBBBA41C-B433-31EE-4245-70EA9EA9485D}"/>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7" name="Marcador de número de diapositiva 6">
            <a:extLst>
              <a:ext uri="{FF2B5EF4-FFF2-40B4-BE49-F238E27FC236}">
                <a16:creationId xmlns:a16="http://schemas.microsoft.com/office/drawing/2014/main" id="{799925B0-CC39-471A-5039-8424404C630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787DCB-C63F-6244-92C4-F164E7DC9E78}" type="slidenum">
              <a:rPr lang="es-ES" altLang="es-ES"/>
              <a:pPr>
                <a:defRPr/>
              </a:pPr>
              <a:t>‹#›</a:t>
            </a:fld>
            <a:endParaRPr lang="es-ES" altLang="es-E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Marcador de imagen de diapositiva 1">
            <a:extLst>
              <a:ext uri="{FF2B5EF4-FFF2-40B4-BE49-F238E27FC236}">
                <a16:creationId xmlns:a16="http://schemas.microsoft.com/office/drawing/2014/main" id="{E967F744-064C-6EA0-B29B-901816A28F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8" name="Marcador de notas 2">
            <a:extLst>
              <a:ext uri="{FF2B5EF4-FFF2-40B4-BE49-F238E27FC236}">
                <a16:creationId xmlns:a16="http://schemas.microsoft.com/office/drawing/2014/main" id="{F9C3155D-C411-2327-5234-10980C916985}"/>
              </a:ext>
            </a:extLst>
          </p:cNvPr>
          <p:cNvSpPr>
            <a:spLocks noGrp="1"/>
          </p:cNvSpPr>
          <p:nvPr>
            <p:ph type="body" idx="1"/>
          </p:nvPr>
        </p:nvSpPr>
        <p:spPr bwMode="auto"/>
        <p:txBody>
          <a:bodyPr/>
          <a:lstStyle/>
          <a:p>
            <a:pPr marL="285750" indent="-285750">
              <a:buFont typeface="Arial" panose="020B0604020202020204" pitchFamily="34" charset="0"/>
              <a:buChar char="•"/>
              <a:defRPr/>
            </a:pPr>
            <a:endParaRPr lang="es-ES_tradnl" dirty="0">
              <a:solidFill>
                <a:schemeClr val="tx1">
                  <a:lumMod val="85000"/>
                  <a:lumOff val="15000"/>
                </a:schemeClr>
              </a:solidFill>
            </a:endParaRPr>
          </a:p>
        </p:txBody>
      </p:sp>
      <p:sp>
        <p:nvSpPr>
          <p:cNvPr id="13315" name="Marcador de número de diapositiva 3">
            <a:extLst>
              <a:ext uri="{FF2B5EF4-FFF2-40B4-BE49-F238E27FC236}">
                <a16:creationId xmlns:a16="http://schemas.microsoft.com/office/drawing/2014/main" id="{02225BE4-271F-48C0-60B1-B1B3491271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2A0418D-3F3C-CF41-891E-9A148A138B9F}" type="slidenum">
              <a:rPr lang="es-ES" altLang="es-ES" smtClean="0"/>
              <a:pPr/>
              <a:t>1</a:t>
            </a:fld>
            <a:endParaRPr lang="es-ES" alt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a:extLst>
              <a:ext uri="{FF2B5EF4-FFF2-40B4-BE49-F238E27FC236}">
                <a16:creationId xmlns:a16="http://schemas.microsoft.com/office/drawing/2014/main" id="{CA3C884E-DC88-AEA9-A757-8ADDEB6F28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Marcador de notas 2">
            <a:extLst>
              <a:ext uri="{FF2B5EF4-FFF2-40B4-BE49-F238E27FC236}">
                <a16:creationId xmlns:a16="http://schemas.microsoft.com/office/drawing/2014/main" id="{DE96F864-F2B7-2E22-0652-0D8734E0179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0483" name="Marcador de número de diapositiva 3">
            <a:extLst>
              <a:ext uri="{FF2B5EF4-FFF2-40B4-BE49-F238E27FC236}">
                <a16:creationId xmlns:a16="http://schemas.microsoft.com/office/drawing/2014/main" id="{5E76CD00-FF76-7C73-1B0F-EE31F814A1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7498241-A7B3-714F-9B97-924A4E3C7851}" type="slidenum">
              <a:rPr lang="en-GB" altLang="es-ES" smtClean="0"/>
              <a:pPr/>
              <a:t>10</a:t>
            </a:fld>
            <a:endParaRPr lang="en-GB" altLang="es-ES"/>
          </a:p>
        </p:txBody>
      </p:sp>
    </p:spTree>
    <p:extLst>
      <p:ext uri="{BB962C8B-B14F-4D97-AF65-F5344CB8AC3E}">
        <p14:creationId xmlns:p14="http://schemas.microsoft.com/office/powerpoint/2010/main" val="3961890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a:defRPr/>
            </a:pPr>
            <a:fld id="{3A787DCB-C63F-6244-92C4-F164E7DC9E78}" type="slidenum">
              <a:rPr lang="es-ES" altLang="es-ES" smtClean="0"/>
              <a:pPr>
                <a:defRPr/>
              </a:pPr>
              <a:t>11</a:t>
            </a:fld>
            <a:endParaRPr lang="es-ES" altLang="es-ES"/>
          </a:p>
        </p:txBody>
      </p:sp>
    </p:spTree>
    <p:extLst>
      <p:ext uri="{BB962C8B-B14F-4D97-AF65-F5344CB8AC3E}">
        <p14:creationId xmlns:p14="http://schemas.microsoft.com/office/powerpoint/2010/main" val="20454571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a:extLst>
              <a:ext uri="{FF2B5EF4-FFF2-40B4-BE49-F238E27FC236}">
                <a16:creationId xmlns:a16="http://schemas.microsoft.com/office/drawing/2014/main" id="{CA3C884E-DC88-AEA9-A757-8ADDEB6F28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Marcador de notas 2">
            <a:extLst>
              <a:ext uri="{FF2B5EF4-FFF2-40B4-BE49-F238E27FC236}">
                <a16:creationId xmlns:a16="http://schemas.microsoft.com/office/drawing/2014/main" id="{DE96F864-F2B7-2E22-0652-0D8734E0179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0483" name="Marcador de número de diapositiva 3">
            <a:extLst>
              <a:ext uri="{FF2B5EF4-FFF2-40B4-BE49-F238E27FC236}">
                <a16:creationId xmlns:a16="http://schemas.microsoft.com/office/drawing/2014/main" id="{5E76CD00-FF76-7C73-1B0F-EE31F814A1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7498241-A7B3-714F-9B97-924A4E3C7851}" type="slidenum">
              <a:rPr lang="en-GB" altLang="es-ES" smtClean="0"/>
              <a:pPr/>
              <a:t>13</a:t>
            </a:fld>
            <a:endParaRPr lang="en-GB" altLang="es-ES"/>
          </a:p>
        </p:txBody>
      </p:sp>
    </p:spTree>
    <p:extLst>
      <p:ext uri="{BB962C8B-B14F-4D97-AF65-F5344CB8AC3E}">
        <p14:creationId xmlns:p14="http://schemas.microsoft.com/office/powerpoint/2010/main" val="37262337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a:extLst>
              <a:ext uri="{FF2B5EF4-FFF2-40B4-BE49-F238E27FC236}">
                <a16:creationId xmlns:a16="http://schemas.microsoft.com/office/drawing/2014/main" id="{CA3C884E-DC88-AEA9-A757-8ADDEB6F28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Marcador de notas 2">
            <a:extLst>
              <a:ext uri="{FF2B5EF4-FFF2-40B4-BE49-F238E27FC236}">
                <a16:creationId xmlns:a16="http://schemas.microsoft.com/office/drawing/2014/main" id="{DE96F864-F2B7-2E22-0652-0D8734E0179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0483" name="Marcador de número de diapositiva 3">
            <a:extLst>
              <a:ext uri="{FF2B5EF4-FFF2-40B4-BE49-F238E27FC236}">
                <a16:creationId xmlns:a16="http://schemas.microsoft.com/office/drawing/2014/main" id="{5E76CD00-FF76-7C73-1B0F-EE31F814A1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7498241-A7B3-714F-9B97-924A4E3C7851}" type="slidenum">
              <a:rPr lang="en-GB" altLang="es-ES" smtClean="0"/>
              <a:pPr/>
              <a:t>19</a:t>
            </a:fld>
            <a:endParaRPr lang="en-GB" altLang="es-ES"/>
          </a:p>
        </p:txBody>
      </p:sp>
    </p:spTree>
    <p:extLst>
      <p:ext uri="{BB962C8B-B14F-4D97-AF65-F5344CB8AC3E}">
        <p14:creationId xmlns:p14="http://schemas.microsoft.com/office/powerpoint/2010/main" val="4100990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Marcador de imagen de diapositiva 1">
            <a:extLst>
              <a:ext uri="{FF2B5EF4-FFF2-40B4-BE49-F238E27FC236}">
                <a16:creationId xmlns:a16="http://schemas.microsoft.com/office/drawing/2014/main" id="{457D9DCA-2978-E6B7-7BFC-E74B4104921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Marcador de notas 2">
            <a:extLst>
              <a:ext uri="{FF2B5EF4-FFF2-40B4-BE49-F238E27FC236}">
                <a16:creationId xmlns:a16="http://schemas.microsoft.com/office/drawing/2014/main" id="{45571720-55F2-E935-DF00-FCE0420B2A9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6627" name="Marcador de número de diapositiva 3">
            <a:extLst>
              <a:ext uri="{FF2B5EF4-FFF2-40B4-BE49-F238E27FC236}">
                <a16:creationId xmlns:a16="http://schemas.microsoft.com/office/drawing/2014/main" id="{6E7793B3-B66F-D22F-6544-35E624CB3AE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8D6153B-D488-9B40-AA5C-3C0099568BA0}" type="slidenum">
              <a:rPr lang="en-GB" altLang="es-ES" smtClean="0"/>
              <a:pPr/>
              <a:t>22</a:t>
            </a:fld>
            <a:endParaRPr lang="en-GB" alt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Marcador de imagen de diapositiva 1">
            <a:extLst>
              <a:ext uri="{FF2B5EF4-FFF2-40B4-BE49-F238E27FC236}">
                <a16:creationId xmlns:a16="http://schemas.microsoft.com/office/drawing/2014/main" id="{6A3A10FC-E9FF-C2EC-0A88-F27B2E40778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Marcador de notas 2">
            <a:extLst>
              <a:ext uri="{FF2B5EF4-FFF2-40B4-BE49-F238E27FC236}">
                <a16:creationId xmlns:a16="http://schemas.microsoft.com/office/drawing/2014/main" id="{E44CCE13-35F6-C17D-2322-A9D569E4EB2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ES">
              <a:ea typeface="ＭＳ Ｐゴシック" panose="020B0600070205080204" pitchFamily="34" charset="-128"/>
            </a:endParaRPr>
          </a:p>
        </p:txBody>
      </p:sp>
      <p:sp>
        <p:nvSpPr>
          <p:cNvPr id="30723" name="Marcador de número de diapositiva 3">
            <a:extLst>
              <a:ext uri="{FF2B5EF4-FFF2-40B4-BE49-F238E27FC236}">
                <a16:creationId xmlns:a16="http://schemas.microsoft.com/office/drawing/2014/main" id="{B30C1AE1-EE3D-F416-E838-1534BC499BF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63A2592F-FD0A-344E-BCEF-AE63B276A829}" type="slidenum">
              <a:rPr lang="es-ES" altLang="es-ES" smtClean="0"/>
              <a:pPr/>
              <a:t>23</a:t>
            </a:fld>
            <a:endParaRPr lang="es-ES" alt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a:defRPr/>
            </a:pPr>
            <a:fld id="{3A787DCB-C63F-6244-92C4-F164E7DC9E78}" type="slidenum">
              <a:rPr lang="es-ES" altLang="es-ES" smtClean="0"/>
              <a:pPr>
                <a:defRPr/>
              </a:pPr>
              <a:t>24</a:t>
            </a:fld>
            <a:endParaRPr lang="es-ES" altLang="es-ES"/>
          </a:p>
        </p:txBody>
      </p:sp>
    </p:spTree>
    <p:extLst>
      <p:ext uri="{BB962C8B-B14F-4D97-AF65-F5344CB8AC3E}">
        <p14:creationId xmlns:p14="http://schemas.microsoft.com/office/powerpoint/2010/main" val="3786943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a:defRPr/>
            </a:pPr>
            <a:fld id="{3A787DCB-C63F-6244-92C4-F164E7DC9E78}" type="slidenum">
              <a:rPr lang="es-ES" altLang="es-ES" smtClean="0"/>
              <a:pPr>
                <a:defRPr/>
              </a:pPr>
              <a:t>25</a:t>
            </a:fld>
            <a:endParaRPr lang="es-ES" altLang="es-ES"/>
          </a:p>
        </p:txBody>
      </p:sp>
    </p:spTree>
    <p:extLst>
      <p:ext uri="{BB962C8B-B14F-4D97-AF65-F5344CB8AC3E}">
        <p14:creationId xmlns:p14="http://schemas.microsoft.com/office/powerpoint/2010/main" val="3369336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Marcador de imagen de diapositiva 1">
            <a:extLst>
              <a:ext uri="{FF2B5EF4-FFF2-40B4-BE49-F238E27FC236}">
                <a16:creationId xmlns:a16="http://schemas.microsoft.com/office/drawing/2014/main" id="{D5411066-69E2-76C7-E632-3BCFB10703B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6" name="Marcador de notas 2">
            <a:extLst>
              <a:ext uri="{FF2B5EF4-FFF2-40B4-BE49-F238E27FC236}">
                <a16:creationId xmlns:a16="http://schemas.microsoft.com/office/drawing/2014/main" id="{1B9415F6-D049-B44D-8E93-A7CBF6F70F5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 altLang="es-ES">
              <a:ea typeface="ＭＳ Ｐゴシック" panose="020B0600070205080204" pitchFamily="34" charset="-128"/>
            </a:endParaRPr>
          </a:p>
        </p:txBody>
      </p:sp>
      <p:sp>
        <p:nvSpPr>
          <p:cNvPr id="41987" name="Marcador de número de diapositiva 3">
            <a:extLst>
              <a:ext uri="{FF2B5EF4-FFF2-40B4-BE49-F238E27FC236}">
                <a16:creationId xmlns:a16="http://schemas.microsoft.com/office/drawing/2014/main" id="{3FB7E0EE-5CC0-F839-A30A-84B58932A60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3A555849-D54F-2B4F-8C63-37FE827E25B0}" type="slidenum">
              <a:rPr lang="es-ES" altLang="es-ES" smtClean="0"/>
              <a:pPr/>
              <a:t>2</a:t>
            </a:fld>
            <a:endParaRPr lang="es-ES" alt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Marcador de imagen de diapositiva 1">
            <a:extLst>
              <a:ext uri="{FF2B5EF4-FFF2-40B4-BE49-F238E27FC236}">
                <a16:creationId xmlns:a16="http://schemas.microsoft.com/office/drawing/2014/main" id="{9C296931-D46A-7B94-9254-8468A4248C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Marcador de notas 2">
            <a:extLst>
              <a:ext uri="{FF2B5EF4-FFF2-40B4-BE49-F238E27FC236}">
                <a16:creationId xmlns:a16="http://schemas.microsoft.com/office/drawing/2014/main" id="{53153246-C18D-662C-3F9A-17A3F211710F}"/>
              </a:ext>
            </a:extLst>
          </p:cNvPr>
          <p:cNvSpPr>
            <a:spLocks noGrp="1"/>
          </p:cNvSpPr>
          <p:nvPr>
            <p:ph type="body" idx="1"/>
          </p:nvPr>
        </p:nvSpPr>
        <p:spPr/>
        <p:txBody>
          <a:bodyPr/>
          <a:lstStyle/>
          <a:p>
            <a:pPr marL="171450" indent="-171450">
              <a:spcBef>
                <a:spcPts val="600"/>
              </a:spcBef>
              <a:spcAft>
                <a:spcPts val="600"/>
              </a:spcAft>
              <a:buFont typeface="Arial" panose="020B0604020202020204" pitchFamily="34" charset="0"/>
              <a:buChar char="•"/>
              <a:defRPr/>
            </a:pPr>
            <a:r>
              <a:rPr lang="en-US" altLang="es-ES" dirty="0">
                <a:solidFill>
                  <a:schemeClr val="tx1">
                    <a:lumMod val="85000"/>
                    <a:lumOff val="15000"/>
                  </a:schemeClr>
                </a:solidFill>
              </a:rPr>
              <a:t>The study design we mainly use in environmental epidemiology is the time series analysis.</a:t>
            </a:r>
          </a:p>
          <a:p>
            <a:pPr marL="171450" indent="-171450">
              <a:spcBef>
                <a:spcPts val="600"/>
              </a:spcBef>
              <a:spcAft>
                <a:spcPts val="600"/>
              </a:spcAft>
              <a:buFont typeface="Arial" panose="020B0604020202020204" pitchFamily="34" charset="0"/>
              <a:buChar char="•"/>
              <a:defRPr/>
            </a:pPr>
            <a:r>
              <a:rPr lang="en-US" altLang="es-ES" dirty="0">
                <a:solidFill>
                  <a:schemeClr val="tx1">
                    <a:lumMod val="85000"/>
                    <a:lumOff val="15000"/>
                  </a:schemeClr>
                </a:solidFill>
              </a:rPr>
              <a:t>Although the analytical methods analysis were initially developed in Econometrics to forecast future observations; in environmental epidemiology, time series is mainly used to estimate associations between environmental stressors and health outcomes, when both show similar temporal patterns.</a:t>
            </a:r>
          </a:p>
          <a:p>
            <a:pPr marL="171450" indent="-171450">
              <a:spcBef>
                <a:spcPts val="600"/>
              </a:spcBef>
              <a:spcAft>
                <a:spcPts val="600"/>
              </a:spcAft>
              <a:buFont typeface="Arial" panose="020B0604020202020204" pitchFamily="34" charset="0"/>
              <a:buChar char="•"/>
              <a:defRPr/>
            </a:pPr>
            <a:r>
              <a:rPr lang="en-US" altLang="es-ES" dirty="0">
                <a:solidFill>
                  <a:schemeClr val="tx1">
                    <a:lumMod val="85000"/>
                    <a:lumOff val="15000"/>
                  </a:schemeClr>
                </a:solidFill>
              </a:rPr>
              <a:t>In recent years, the time series has become the main study design we work with because of the availability of routinely collected data and methodological developments for time series analysis with standard regression models.</a:t>
            </a:r>
            <a:endParaRPr lang="es-ES" dirty="0"/>
          </a:p>
          <a:p>
            <a:pPr marL="171450" indent="-171450">
              <a:spcBef>
                <a:spcPts val="600"/>
              </a:spcBef>
              <a:spcAft>
                <a:spcPts val="600"/>
              </a:spcAft>
              <a:buFont typeface="Arial" panose="020B0604020202020204" pitchFamily="34" charset="0"/>
              <a:buChar char="•"/>
              <a:defRPr/>
            </a:pPr>
            <a:r>
              <a:rPr lang="en-GB" dirty="0">
                <a:solidFill>
                  <a:schemeClr val="tx1">
                    <a:lumMod val="85000"/>
                    <a:lumOff val="15000"/>
                  </a:schemeClr>
                </a:solidFill>
              </a:rPr>
              <a:t>The regression modelling framework accounts for associations between environmental stressors and health outcomes that can show different shapes (e.g., linear association for air pollution and health, and non-linear for temperature or pollen counts), and are often characterized by lagged effects (e.g., air pollution shows short-term effects up to 2/3 days, heatwaves impact on the same day but cold spells can affect health even several weeks after).  </a:t>
            </a:r>
          </a:p>
          <a:p>
            <a:pPr marL="171450" indent="-171450">
              <a:spcBef>
                <a:spcPts val="600"/>
              </a:spcBef>
              <a:spcAft>
                <a:spcPts val="600"/>
              </a:spcAft>
              <a:buFont typeface="Arial" panose="020B0604020202020204" pitchFamily="34" charset="0"/>
              <a:buChar char="•"/>
              <a:defRPr/>
            </a:pPr>
            <a:r>
              <a:rPr lang="en-GB" dirty="0">
                <a:solidFill>
                  <a:schemeClr val="tx1">
                    <a:lumMod val="85000"/>
                    <a:lumOff val="15000"/>
                  </a:schemeClr>
                </a:solidFill>
              </a:rPr>
              <a:t>Therefore, we need to model potentially complex temporal patterns of risk due to time-varying exposures.</a:t>
            </a:r>
          </a:p>
          <a:p>
            <a:pPr marL="171450" indent="-171450">
              <a:spcBef>
                <a:spcPts val="600"/>
              </a:spcBef>
              <a:spcAft>
                <a:spcPts val="600"/>
              </a:spcAft>
              <a:buFont typeface="Arial" panose="020B0604020202020204" pitchFamily="34" charset="0"/>
              <a:buChar char="•"/>
              <a:defRPr/>
            </a:pPr>
            <a:r>
              <a:rPr lang="en-GB" dirty="0">
                <a:solidFill>
                  <a:schemeClr val="tx1">
                    <a:lumMod val="85000"/>
                    <a:lumOff val="15000"/>
                  </a:schemeClr>
                </a:solidFill>
              </a:rPr>
              <a:t>For this reason, it is useful to have previous knowledge about the shape of the exposure-response function and the lagged effects for each exposure.</a:t>
            </a:r>
            <a:endParaRPr lang="es-ES" dirty="0"/>
          </a:p>
        </p:txBody>
      </p:sp>
      <p:sp>
        <p:nvSpPr>
          <p:cNvPr id="43011" name="Marcador de número de diapositiva 3">
            <a:extLst>
              <a:ext uri="{FF2B5EF4-FFF2-40B4-BE49-F238E27FC236}">
                <a16:creationId xmlns:a16="http://schemas.microsoft.com/office/drawing/2014/main" id="{1970C1A9-5D15-F06C-9057-E396D5808E0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AB8C25F-9CC2-D446-8F6A-BB43FB6185DE}" type="slidenum">
              <a:rPr lang="es-ES" altLang="es-ES" smtClean="0"/>
              <a:pPr/>
              <a:t>3</a:t>
            </a:fld>
            <a:endParaRPr lang="es-ES" alt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Marcador de imagen de diapositiva 1">
            <a:extLst>
              <a:ext uri="{FF2B5EF4-FFF2-40B4-BE49-F238E27FC236}">
                <a16:creationId xmlns:a16="http://schemas.microsoft.com/office/drawing/2014/main" id="{223F8200-374A-612C-E095-3EC2CD0FE34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Marcador de notas 2">
            <a:extLst>
              <a:ext uri="{FF2B5EF4-FFF2-40B4-BE49-F238E27FC236}">
                <a16:creationId xmlns:a16="http://schemas.microsoft.com/office/drawing/2014/main" id="{146AD5C6-1269-357A-B517-BC491AC17ABB}"/>
              </a:ext>
            </a:extLst>
          </p:cNvPr>
          <p:cNvSpPr>
            <a:spLocks noGrp="1"/>
          </p:cNvSpPr>
          <p:nvPr>
            <p:ph type="body" idx="1"/>
          </p:nvPr>
        </p:nvSpPr>
        <p:spPr/>
        <p:txBody>
          <a:bodyPr/>
          <a:lstStyle/>
          <a:p>
            <a:pPr>
              <a:defRPr/>
            </a:pPr>
            <a:r>
              <a:rPr lang="en-US" altLang="es-ES" dirty="0">
                <a:solidFill>
                  <a:schemeClr val="tx1">
                    <a:lumMod val="85000"/>
                    <a:lumOff val="15000"/>
                  </a:schemeClr>
                </a:solidFill>
              </a:rPr>
              <a:t>In recent years, has become a popular study design because of the </a:t>
            </a:r>
            <a:r>
              <a:rPr lang="en-US" altLang="es-ES" b="1" dirty="0">
                <a:solidFill>
                  <a:schemeClr val="tx1">
                    <a:lumMod val="85000"/>
                    <a:lumOff val="15000"/>
                  </a:schemeClr>
                </a:solidFill>
              </a:rPr>
              <a:t>availability of routinely collected data</a:t>
            </a:r>
            <a:r>
              <a:rPr lang="en-US" altLang="es-ES" dirty="0">
                <a:solidFill>
                  <a:schemeClr val="tx1">
                    <a:lumMod val="85000"/>
                    <a:lumOff val="15000"/>
                  </a:schemeClr>
                </a:solidFill>
              </a:rPr>
              <a:t> and </a:t>
            </a:r>
            <a:r>
              <a:rPr lang="en-US" altLang="es-ES" b="1" dirty="0">
                <a:solidFill>
                  <a:schemeClr val="tx1">
                    <a:lumMod val="85000"/>
                    <a:lumOff val="15000"/>
                  </a:schemeClr>
                </a:solidFill>
              </a:rPr>
              <a:t>methodological developments for time series analysis</a:t>
            </a:r>
          </a:p>
          <a:p>
            <a:pPr>
              <a:defRPr/>
            </a:pPr>
            <a:endParaRPr lang="es-ES" dirty="0"/>
          </a:p>
        </p:txBody>
      </p:sp>
      <p:sp>
        <p:nvSpPr>
          <p:cNvPr id="44035" name="Marcador de número de diapositiva 3">
            <a:extLst>
              <a:ext uri="{FF2B5EF4-FFF2-40B4-BE49-F238E27FC236}">
                <a16:creationId xmlns:a16="http://schemas.microsoft.com/office/drawing/2014/main" id="{847427B4-5E2C-C493-0C1D-9EFA4A6BD1A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0EDE4D5-FF68-5342-9D06-D70CEDB4E502}" type="slidenum">
              <a:rPr lang="es-ES" altLang="es-ES" smtClean="0"/>
              <a:pPr/>
              <a:t>4</a:t>
            </a:fld>
            <a:endParaRPr lang="es-ES" alt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Marcador de imagen de diapositiva 1">
            <a:extLst>
              <a:ext uri="{FF2B5EF4-FFF2-40B4-BE49-F238E27FC236}">
                <a16:creationId xmlns:a16="http://schemas.microsoft.com/office/drawing/2014/main" id="{DE089F5A-3CEE-1B23-83BD-B3C59889E2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Marcador de notas 2">
            <a:extLst>
              <a:ext uri="{FF2B5EF4-FFF2-40B4-BE49-F238E27FC236}">
                <a16:creationId xmlns:a16="http://schemas.microsoft.com/office/drawing/2014/main" id="{F382B4DC-8C76-D339-2174-EB313B1D27BE}"/>
              </a:ext>
            </a:extLst>
          </p:cNvPr>
          <p:cNvSpPr>
            <a:spLocks noGrp="1" noChangeArrowheads="1"/>
          </p:cNvSpPr>
          <p:nvPr>
            <p:ph type="body" idx="1"/>
          </p:nvPr>
        </p:nvSpPr>
        <p:spPr bwMode="auto"/>
        <p:txBody>
          <a:bodyPr/>
          <a:lstStyle/>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s-ES" sz="1800" dirty="0">
                <a:effectLst/>
                <a:latin typeface="CMSS9"/>
              </a:rPr>
              <a:t>capital </a:t>
            </a:r>
            <a:r>
              <a:rPr lang="es-ES" sz="1800" dirty="0" err="1">
                <a:effectLst/>
                <a:latin typeface="CMSS9"/>
              </a:rPr>
              <a:t>appropriations</a:t>
            </a:r>
            <a:r>
              <a:rPr lang="es-ES" sz="1800" dirty="0">
                <a:effectLst/>
                <a:latin typeface="CMSS9"/>
              </a:rPr>
              <a:t> and </a:t>
            </a:r>
            <a:r>
              <a:rPr lang="es-ES" sz="1800" dirty="0" err="1">
                <a:effectLst/>
                <a:latin typeface="CMSS9"/>
              </a:rPr>
              <a:t>expenditures</a:t>
            </a:r>
            <a:r>
              <a:rPr lang="es-ES" sz="1800" dirty="0">
                <a:effectLst/>
                <a:latin typeface="CMSS9"/>
              </a:rPr>
              <a:t>.</a:t>
            </a:r>
          </a:p>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s-ES" sz="1800" dirty="0">
                <a:effectLst/>
                <a:latin typeface="CMSS9"/>
              </a:rPr>
              <a:t>air </a:t>
            </a:r>
            <a:r>
              <a:rPr lang="es-ES" sz="1800" dirty="0" err="1">
                <a:effectLst/>
                <a:latin typeface="CMSS9"/>
              </a:rPr>
              <a:t>pollution</a:t>
            </a:r>
            <a:r>
              <a:rPr lang="es-ES" sz="1800" dirty="0">
                <a:effectLst/>
                <a:latin typeface="CMSS9"/>
              </a:rPr>
              <a:t> and </a:t>
            </a:r>
            <a:r>
              <a:rPr lang="es-ES" sz="1800" dirty="0" err="1">
                <a:effectLst/>
                <a:latin typeface="CMSS9"/>
              </a:rPr>
              <a:t>mortality</a:t>
            </a:r>
            <a:r>
              <a:rPr lang="es-ES" sz="1800" dirty="0">
                <a:effectLst/>
                <a:latin typeface="CMSS9"/>
              </a:rPr>
              <a:t>.</a:t>
            </a:r>
            <a:endParaRPr lang="es-ES" dirty="0">
              <a:effectLst/>
            </a:endParaRPr>
          </a:p>
          <a:p>
            <a:pPr marL="171450" marR="0" lvl="0" indent="-171450" algn="l" defTabSz="457200" rtl="0" eaLnBrk="0" fontAlgn="base" latinLnBrk="0" hangingPunct="0">
              <a:lnSpc>
                <a:spcPct val="100000"/>
              </a:lnSpc>
              <a:spcBef>
                <a:spcPct val="30000"/>
              </a:spcBef>
              <a:spcAft>
                <a:spcPct val="0"/>
              </a:spcAft>
              <a:buClrTx/>
              <a:buSzTx/>
              <a:buFontTx/>
              <a:buChar char="•"/>
              <a:tabLst/>
              <a:defRPr/>
            </a:pPr>
            <a:endParaRPr lang="es-ES" dirty="0">
              <a:effectLst/>
            </a:endParaRPr>
          </a:p>
          <a:p>
            <a:pPr marL="171450" indent="-171450">
              <a:buFontTx/>
              <a:buChar char="•"/>
              <a:defRPr/>
            </a:pPr>
            <a:endParaRPr lang="en-GB" altLang="es-ES" dirty="0">
              <a:ea typeface="ＭＳ Ｐゴシック" panose="020B0600070205080204" pitchFamily="34" charset="-128"/>
            </a:endParaRPr>
          </a:p>
          <a:p>
            <a:pPr marL="171450" indent="-171450">
              <a:buFontTx/>
              <a:buChar char="•"/>
              <a:defRPr/>
            </a:pPr>
            <a:endParaRPr lang="en-GB" altLang="es-ES" dirty="0">
              <a:ea typeface="ＭＳ Ｐゴシック" panose="020B0600070205080204" pitchFamily="34" charset="-128"/>
            </a:endParaRPr>
          </a:p>
          <a:p>
            <a:pPr marL="171450" indent="-171450">
              <a:buFontTx/>
              <a:buChar char="•"/>
              <a:defRPr/>
            </a:pPr>
            <a:r>
              <a:rPr lang="en-GB" altLang="es-ES" dirty="0">
                <a:ea typeface="ＭＳ Ｐゴシック" panose="020B0600070205080204" pitchFamily="34" charset="-128"/>
              </a:rPr>
              <a:t>These </a:t>
            </a:r>
            <a:r>
              <a:rPr lang="en-GB" dirty="0">
                <a:solidFill>
                  <a:schemeClr val="tx1">
                    <a:lumMod val="85000"/>
                    <a:lumOff val="15000"/>
                  </a:schemeClr>
                </a:solidFill>
              </a:rPr>
              <a:t>potentially complex temporal patterns of risk due to time-varying exposures can be modelled using regression analysis with Distributed Lag Non-linear models (DLNMs).</a:t>
            </a:r>
            <a:endParaRPr lang="en-GB" altLang="es-ES" dirty="0">
              <a:ea typeface="ＭＳ Ｐゴシック" panose="020B0600070205080204" pitchFamily="34" charset="-128"/>
            </a:endParaRPr>
          </a:p>
          <a:p>
            <a:pPr marL="171450" indent="-171450">
              <a:buFontTx/>
              <a:buChar char="•"/>
              <a:defRPr/>
            </a:pPr>
            <a:r>
              <a:rPr lang="en-GB" altLang="es-ES" dirty="0">
                <a:ea typeface="ＭＳ Ｐゴシック" panose="020B0600070205080204" pitchFamily="34" charset="-128"/>
              </a:rPr>
              <a:t>Distributed Lag Models (DLMs) were initially developed in Econometrics and then applied in Environmental Epidemiology to evaluate the short-term health effects of air pollution. </a:t>
            </a:r>
          </a:p>
          <a:p>
            <a:pPr marL="171450" indent="-171450">
              <a:buFontTx/>
              <a:buChar char="•"/>
              <a:defRPr/>
            </a:pPr>
            <a:r>
              <a:rPr lang="en-GB" altLang="es-ES" dirty="0">
                <a:ea typeface="ＭＳ Ｐゴシック" panose="020B0600070205080204" pitchFamily="34" charset="-128"/>
              </a:rPr>
              <a:t>However,  a more flexible framework was developed for the Distributed Lag Non-Linear Models (DLNMs) by modelling a bi-dimensional function that combines an exposure-response and a lag-dependency.</a:t>
            </a:r>
          </a:p>
          <a:p>
            <a:pPr marL="171450" indent="-171450">
              <a:buFontTx/>
              <a:buChar char="•"/>
              <a:defRPr/>
            </a:pPr>
            <a:r>
              <a:rPr lang="en-GB" altLang="es-ES" dirty="0">
                <a:ea typeface="ＭＳ Ｐゴシック" panose="020B0600070205080204" pitchFamily="34" charset="-128"/>
              </a:rPr>
              <a:t>Therefore, results show how the exposure-response curve varies across</a:t>
            </a:r>
            <a:r>
              <a:rPr lang="en-US" altLang="es-ES" dirty="0">
                <a:ea typeface="ＭＳ Ｐゴシック" panose="020B0600070205080204" pitchFamily="34" charset="-128"/>
              </a:rPr>
              <a:t> the lag dimension. For example;</a:t>
            </a:r>
            <a:endParaRPr lang="en-GB" altLang="es-ES" dirty="0">
              <a:ea typeface="ＭＳ Ｐゴシック" panose="020B0600070205080204" pitchFamily="34" charset="-128"/>
            </a:endParaRPr>
          </a:p>
          <a:p>
            <a:pPr marL="628650" lvl="1" indent="-171450">
              <a:buFontTx/>
              <a:buChar char="•"/>
              <a:defRPr/>
            </a:pPr>
            <a:r>
              <a:rPr lang="en-US" altLang="es-ES" dirty="0">
                <a:ea typeface="ＭＳ Ｐゴシック" panose="020B0600070205080204" pitchFamily="34" charset="-128"/>
              </a:rPr>
              <a:t>The top plot shows how the mortality risk increases linearly in London when ozone concentrations also increase. The largest effect is observed one day after exposure (lag 1). In the following days, the slope of the ozone’s effect decreases (lag 2), and it disappears after day three (lag 3).</a:t>
            </a:r>
            <a:endParaRPr lang="en-GB" altLang="es-ES" dirty="0">
              <a:ea typeface="ＭＳ Ｐゴシック" panose="020B0600070205080204" pitchFamily="34" charset="-128"/>
            </a:endParaRPr>
          </a:p>
          <a:p>
            <a:pPr marL="628650" lvl="1" indent="-171450">
              <a:buFontTx/>
              <a:buChar char="•"/>
              <a:defRPr/>
            </a:pPr>
            <a:r>
              <a:rPr lang="en-GB" altLang="es-ES" dirty="0">
                <a:ea typeface="ＭＳ Ｐゴシック" panose="020B0600070205080204" pitchFamily="34" charset="-128"/>
              </a:rPr>
              <a:t>The bottom plot shows a non-linear exposure-response for the temperature-mortality association, which changes over a period of three weeks, and looking through the lag dimension, we can check how </a:t>
            </a:r>
            <a:r>
              <a:rPr lang="en-GB" dirty="0">
                <a:solidFill>
                  <a:schemeClr val="tx1">
                    <a:lumMod val="85000"/>
                    <a:lumOff val="15000"/>
                  </a:schemeClr>
                </a:solidFill>
              </a:rPr>
              <a:t>heat impacts in the short-term (almost lag0 and 1), while cold temperatures can affect health even several weeks after. </a:t>
            </a:r>
          </a:p>
        </p:txBody>
      </p:sp>
      <p:sp>
        <p:nvSpPr>
          <p:cNvPr id="46083" name="Marcador de número de diapositiva 3">
            <a:extLst>
              <a:ext uri="{FF2B5EF4-FFF2-40B4-BE49-F238E27FC236}">
                <a16:creationId xmlns:a16="http://schemas.microsoft.com/office/drawing/2014/main" id="{1EB98725-7ADB-5C7F-D017-171A7C547F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CF1B4D6D-5C89-6D44-87E5-741EC7A86951}" type="slidenum">
              <a:rPr lang="en-GB" altLang="es-ES" smtClean="0"/>
              <a:pPr/>
              <a:t>5</a:t>
            </a:fld>
            <a:endParaRPr lang="en-GB" alt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Marcador de imagen de diapositiva 1">
            <a:extLst>
              <a:ext uri="{FF2B5EF4-FFF2-40B4-BE49-F238E27FC236}">
                <a16:creationId xmlns:a16="http://schemas.microsoft.com/office/drawing/2014/main" id="{41BA2F15-E367-6F63-B728-9776456D06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Marcador de notas 2">
            <a:extLst>
              <a:ext uri="{FF2B5EF4-FFF2-40B4-BE49-F238E27FC236}">
                <a16:creationId xmlns:a16="http://schemas.microsoft.com/office/drawing/2014/main" id="{C50CBF35-3AAB-89D4-57BD-9D23B843851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marR="0" lvl="0" indent="-171450" algn="l" defTabSz="457200" rtl="0" eaLnBrk="0" fontAlgn="base" latinLnBrk="0" hangingPunct="0">
              <a:lnSpc>
                <a:spcPct val="100000"/>
              </a:lnSpc>
              <a:spcBef>
                <a:spcPct val="30000"/>
              </a:spcBef>
              <a:spcAft>
                <a:spcPct val="0"/>
              </a:spcAft>
              <a:buClrTx/>
              <a:buSzTx/>
              <a:buFontTx/>
              <a:buChar char="•"/>
              <a:tabLst/>
              <a:defRPr/>
            </a:pPr>
            <a:r>
              <a:rPr lang="en-US" dirty="0">
                <a:solidFill>
                  <a:schemeClr val="tx1">
                    <a:lumMod val="85000"/>
                    <a:lumOff val="15000"/>
                  </a:schemeClr>
                </a:solidFill>
              </a:rPr>
              <a:t>Moreover, DLNMs have already been used to assess the impact of daily air temperature on leaf unfolding in temperate woody species across large elevational gradients (Bigler and </a:t>
            </a:r>
            <a:r>
              <a:rPr lang="en-US" dirty="0" err="1">
                <a:solidFill>
                  <a:schemeClr val="tx1">
                    <a:lumMod val="85000"/>
                    <a:lumOff val="15000"/>
                  </a:schemeClr>
                </a:solidFill>
              </a:rPr>
              <a:t>Vitasse</a:t>
            </a:r>
            <a:r>
              <a:rPr lang="en-US" dirty="0">
                <a:solidFill>
                  <a:schemeClr val="tx1">
                    <a:lumMod val="85000"/>
                    <a:lumOff val="15000"/>
                  </a:schemeClr>
                </a:solidFill>
              </a:rPr>
              <a:t> 2019), showing similar results of linear associations at lag 0.</a:t>
            </a:r>
          </a:p>
          <a:p>
            <a:pPr marL="171450" indent="-171450">
              <a:buFontTx/>
              <a:buChar char="•"/>
            </a:pPr>
            <a:endParaRPr lang="en-GB" altLang="es-ES" dirty="0">
              <a:ea typeface="ＭＳ Ｐゴシック" panose="020B0600070205080204" pitchFamily="34" charset="-128"/>
            </a:endParaRPr>
          </a:p>
        </p:txBody>
      </p:sp>
      <p:sp>
        <p:nvSpPr>
          <p:cNvPr id="18435" name="Marcador de número de diapositiva 3">
            <a:extLst>
              <a:ext uri="{FF2B5EF4-FFF2-40B4-BE49-F238E27FC236}">
                <a16:creationId xmlns:a16="http://schemas.microsoft.com/office/drawing/2014/main" id="{03B99D19-7053-4795-EF9E-064A4ED2D1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F07FF20-5B0B-8D4C-B73E-9274E02C3EE4}" type="slidenum">
              <a:rPr lang="en-GB" altLang="es-ES" smtClean="0"/>
              <a:pPr/>
              <a:t>6</a:t>
            </a:fld>
            <a:endParaRPr lang="en-GB" altLang="es-ES"/>
          </a:p>
        </p:txBody>
      </p:sp>
    </p:spTree>
    <p:extLst>
      <p:ext uri="{BB962C8B-B14F-4D97-AF65-F5344CB8AC3E}">
        <p14:creationId xmlns:p14="http://schemas.microsoft.com/office/powerpoint/2010/main" val="3063334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Marcador de imagen de diapositiva 1">
            <a:extLst>
              <a:ext uri="{FF2B5EF4-FFF2-40B4-BE49-F238E27FC236}">
                <a16:creationId xmlns:a16="http://schemas.microsoft.com/office/drawing/2014/main" id="{41BA2F15-E367-6F63-B728-9776456D06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Marcador de notas 2">
            <a:extLst>
              <a:ext uri="{FF2B5EF4-FFF2-40B4-BE49-F238E27FC236}">
                <a16:creationId xmlns:a16="http://schemas.microsoft.com/office/drawing/2014/main" id="{C50CBF35-3AAB-89D4-57BD-9D23B843851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18435" name="Marcador de número de diapositiva 3">
            <a:extLst>
              <a:ext uri="{FF2B5EF4-FFF2-40B4-BE49-F238E27FC236}">
                <a16:creationId xmlns:a16="http://schemas.microsoft.com/office/drawing/2014/main" id="{03B99D19-7053-4795-EF9E-064A4ED2D1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F07FF20-5B0B-8D4C-B73E-9274E02C3EE4}" type="slidenum">
              <a:rPr lang="en-GB" altLang="es-ES" smtClean="0"/>
              <a:pPr/>
              <a:t>7</a:t>
            </a:fld>
            <a:endParaRPr lang="en-GB" alt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Marcador de imagen de diapositiva 1">
            <a:extLst>
              <a:ext uri="{FF2B5EF4-FFF2-40B4-BE49-F238E27FC236}">
                <a16:creationId xmlns:a16="http://schemas.microsoft.com/office/drawing/2014/main" id="{41BA2F15-E367-6F63-B728-9776456D06E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Marcador de notas 2">
            <a:extLst>
              <a:ext uri="{FF2B5EF4-FFF2-40B4-BE49-F238E27FC236}">
                <a16:creationId xmlns:a16="http://schemas.microsoft.com/office/drawing/2014/main" id="{C50CBF35-3AAB-89D4-57BD-9D23B843851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dirty="0">
              <a:ea typeface="ＭＳ Ｐゴシック" panose="020B0600070205080204" pitchFamily="34" charset="-128"/>
            </a:endParaRPr>
          </a:p>
        </p:txBody>
      </p:sp>
      <p:sp>
        <p:nvSpPr>
          <p:cNvPr id="18435" name="Marcador de número de diapositiva 3">
            <a:extLst>
              <a:ext uri="{FF2B5EF4-FFF2-40B4-BE49-F238E27FC236}">
                <a16:creationId xmlns:a16="http://schemas.microsoft.com/office/drawing/2014/main" id="{03B99D19-7053-4795-EF9E-064A4ED2D19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1F07FF20-5B0B-8D4C-B73E-9274E02C3EE4}" type="slidenum">
              <a:rPr lang="en-GB" altLang="es-ES" smtClean="0"/>
              <a:pPr/>
              <a:t>8</a:t>
            </a:fld>
            <a:endParaRPr lang="en-GB" altLang="es-ES"/>
          </a:p>
        </p:txBody>
      </p:sp>
    </p:spTree>
    <p:extLst>
      <p:ext uri="{BB962C8B-B14F-4D97-AF65-F5344CB8AC3E}">
        <p14:creationId xmlns:p14="http://schemas.microsoft.com/office/powerpoint/2010/main" val="2816115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Marcador de imagen de diapositiva 1">
            <a:extLst>
              <a:ext uri="{FF2B5EF4-FFF2-40B4-BE49-F238E27FC236}">
                <a16:creationId xmlns:a16="http://schemas.microsoft.com/office/drawing/2014/main" id="{CA3C884E-DC88-AEA9-A757-8ADDEB6F28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Marcador de notas 2">
            <a:extLst>
              <a:ext uri="{FF2B5EF4-FFF2-40B4-BE49-F238E27FC236}">
                <a16:creationId xmlns:a16="http://schemas.microsoft.com/office/drawing/2014/main" id="{DE96F864-F2B7-2E22-0652-0D8734E0179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GB" altLang="es-ES">
              <a:ea typeface="ＭＳ Ｐゴシック" panose="020B0600070205080204" pitchFamily="34" charset="-128"/>
            </a:endParaRPr>
          </a:p>
        </p:txBody>
      </p:sp>
      <p:sp>
        <p:nvSpPr>
          <p:cNvPr id="20483" name="Marcador de número de diapositiva 3">
            <a:extLst>
              <a:ext uri="{FF2B5EF4-FFF2-40B4-BE49-F238E27FC236}">
                <a16:creationId xmlns:a16="http://schemas.microsoft.com/office/drawing/2014/main" id="{5E76CD00-FF76-7C73-1B0F-EE31F814A11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27498241-A7B3-714F-9B97-924A4E3C7851}" type="slidenum">
              <a:rPr lang="en-GB" altLang="es-ES" smtClean="0"/>
              <a:pPr/>
              <a:t>9</a:t>
            </a:fld>
            <a:endParaRPr lang="en-GB" altLang="es-E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4" name="Agrupar 6">
            <a:extLst>
              <a:ext uri="{FF2B5EF4-FFF2-40B4-BE49-F238E27FC236}">
                <a16:creationId xmlns:a16="http://schemas.microsoft.com/office/drawing/2014/main" id="{195B4D4F-B505-E6AA-8EDA-8789957B325D}"/>
              </a:ext>
            </a:extLst>
          </p:cNvPr>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1231900"/>
            <a:ext cx="9461500" cy="433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n 10" descr="logo-csic.jpg">
            <a:extLst>
              <a:ext uri="{FF2B5EF4-FFF2-40B4-BE49-F238E27FC236}">
                <a16:creationId xmlns:a16="http://schemas.microsoft.com/office/drawing/2014/main" id="{05201759-C056-07B3-9286-AB3D84CEBE0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719513" y="5938838"/>
            <a:ext cx="13779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n 13" descr="EGAR_60@2x.png">
            <a:extLst>
              <a:ext uri="{FF2B5EF4-FFF2-40B4-BE49-F238E27FC236}">
                <a16:creationId xmlns:a16="http://schemas.microsoft.com/office/drawing/2014/main" id="{09927CA5-174F-D771-1204-C1B6736DF94E}"/>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14338" y="5916613"/>
            <a:ext cx="884237"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n 11">
            <a:extLst>
              <a:ext uri="{FF2B5EF4-FFF2-40B4-BE49-F238E27FC236}">
                <a16:creationId xmlns:a16="http://schemas.microsoft.com/office/drawing/2014/main" id="{AD1BB6E0-D37D-A368-BF37-7DBB9D4AEF98}"/>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616075" y="5919788"/>
            <a:ext cx="1920875"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3">
            <a:extLst>
              <a:ext uri="{FF2B5EF4-FFF2-40B4-BE49-F238E27FC236}">
                <a16:creationId xmlns:a16="http://schemas.microsoft.com/office/drawing/2014/main" id="{F20FADBF-9E74-357B-235E-2E7D027AD627}"/>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432425" y="5894388"/>
            <a:ext cx="1501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ctrTitle"/>
          </p:nvPr>
        </p:nvSpPr>
        <p:spPr>
          <a:xfrm>
            <a:off x="685800" y="1844825"/>
            <a:ext cx="6118448" cy="2088232"/>
          </a:xfrm>
          <a:solidFill>
            <a:schemeClr val="accent1"/>
          </a:solidFill>
        </p:spPr>
        <p:txBody>
          <a:bodyPr/>
          <a:lstStyle>
            <a:lvl1pPr>
              <a:defRPr>
                <a:solidFill>
                  <a:schemeClr val="bg1"/>
                </a:solidFill>
                <a:latin typeface="Lato" panose="020F0502020204030203" pitchFamily="34" charset="0"/>
                <a:ea typeface="Lato" panose="020F0502020204030203" pitchFamily="34" charset="0"/>
                <a:cs typeface="Lato" panose="020F0502020204030203" pitchFamily="34" charset="0"/>
              </a:defRPr>
            </a:lvl1pPr>
          </a:lstStyle>
          <a:p>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título</a:t>
            </a:r>
            <a:r>
              <a:rPr lang="en-GB" noProof="0" dirty="0"/>
              <a:t> del </a:t>
            </a:r>
            <a:r>
              <a:rPr lang="en-GB" noProof="0" dirty="0" err="1"/>
              <a:t>patrón</a:t>
            </a:r>
            <a:endParaRPr lang="en-GB" noProof="0" dirty="0"/>
          </a:p>
        </p:txBody>
      </p:sp>
      <p:sp>
        <p:nvSpPr>
          <p:cNvPr id="3" name="2 Subtítulo"/>
          <p:cNvSpPr>
            <a:spLocks noGrp="1"/>
          </p:cNvSpPr>
          <p:nvPr>
            <p:ph type="subTitle" idx="1"/>
          </p:nvPr>
        </p:nvSpPr>
        <p:spPr>
          <a:xfrm>
            <a:off x="683568" y="4077072"/>
            <a:ext cx="6120680" cy="1008112"/>
          </a:xfrm>
        </p:spPr>
        <p:txBody>
          <a:bodyPr>
            <a:noAutofit/>
          </a:bodyPr>
          <a:lstStyle>
            <a:lvl1pPr marL="0" indent="0" algn="l">
              <a:buNone/>
              <a:defRPr sz="2800">
                <a:solidFill>
                  <a:schemeClr val="bg1"/>
                </a:solidFill>
                <a:latin typeface="Lato" panose="020F0502020204030203" pitchFamily="34" charset="0"/>
                <a:ea typeface="Lato" panose="020F0502020204030203" pitchFamily="34" charset="0"/>
                <a:cs typeface="Lato" panose="020F050202020403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subtítulo</a:t>
            </a:r>
            <a:r>
              <a:rPr lang="en-GB" noProof="0" dirty="0"/>
              <a:t> del </a:t>
            </a:r>
            <a:r>
              <a:rPr lang="en-GB" noProof="0" dirty="0" err="1"/>
              <a:t>patrón</a:t>
            </a:r>
            <a:endParaRPr lang="en-GB" noProof="0" dirty="0"/>
          </a:p>
        </p:txBody>
      </p:sp>
    </p:spTree>
    <p:extLst>
      <p:ext uri="{BB962C8B-B14F-4D97-AF65-F5344CB8AC3E}">
        <p14:creationId xmlns:p14="http://schemas.microsoft.com/office/powerpoint/2010/main" val="428292916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6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110732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a de fin ESP">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929E2BC2-FAE5-8772-D26A-4D8FC40D6FC8}"/>
              </a:ext>
            </a:extLst>
          </p:cNvPr>
          <p:cNvSpPr>
            <a:spLocks noChangeArrowheads="1"/>
          </p:cNvSpPr>
          <p:nvPr userDrawn="1"/>
        </p:nvSpPr>
        <p:spPr bwMode="auto">
          <a:xfrm>
            <a:off x="0" y="1916113"/>
            <a:ext cx="9144000" cy="2952750"/>
          </a:xfrm>
          <a:prstGeom prst="rect">
            <a:avLst/>
          </a:prstGeom>
          <a:solidFill>
            <a:schemeClr val="bg1"/>
          </a:solidFill>
          <a:ln>
            <a:noFill/>
          </a:ln>
          <a:effectLst>
            <a:outerShdw blurRad="63500" sx="102000" sy="102000" algn="ctr" rotWithShape="0">
              <a:srgbClr val="000000">
                <a:alpha val="39998"/>
              </a:srgbClr>
            </a:outerShdw>
          </a:effectLst>
        </p:spPr>
        <p:txBody>
          <a:bodyPr anchor="ctr"/>
          <a:lstStyle/>
          <a:p>
            <a:pPr algn="ctr" eaLnBrk="1" hangingPunct="1">
              <a:defRPr/>
            </a:pPr>
            <a:endParaRPr lang="es-ES">
              <a:solidFill>
                <a:srgbClr val="FFFFFF"/>
              </a:solidFill>
              <a:latin typeface="Calibri" charset="0"/>
              <a:ea typeface="ＭＳ Ｐゴシック" charset="0"/>
              <a:cs typeface="ＭＳ Ｐゴシック" charset="0"/>
            </a:endParaRPr>
          </a:p>
        </p:txBody>
      </p:sp>
      <p:pic>
        <p:nvPicPr>
          <p:cNvPr id="3" name="Imagen 10" descr="-1283666894.jpg">
            <a:extLst>
              <a:ext uri="{FF2B5EF4-FFF2-40B4-BE49-F238E27FC236}">
                <a16:creationId xmlns:a16="http://schemas.microsoft.com/office/drawing/2014/main" id="{7647BC20-D2D6-26D7-FA63-E2F4CB0691A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463" y="3573463"/>
            <a:ext cx="1719262"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n 5" descr="logo-csic.jpg">
            <a:extLst>
              <a:ext uri="{FF2B5EF4-FFF2-40B4-BE49-F238E27FC236}">
                <a16:creationId xmlns:a16="http://schemas.microsoft.com/office/drawing/2014/main" id="{06B5CBEF-3769-015D-E72B-BB5C783AB46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716463" y="2708275"/>
            <a:ext cx="172720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adroTexto 4">
            <a:extLst>
              <a:ext uri="{FF2B5EF4-FFF2-40B4-BE49-F238E27FC236}">
                <a16:creationId xmlns:a16="http://schemas.microsoft.com/office/drawing/2014/main" id="{DA2A9864-1C3B-1DC9-EF2C-FCF6A7BBD4B9}"/>
              </a:ext>
            </a:extLst>
          </p:cNvPr>
          <p:cNvSpPr txBox="1">
            <a:spLocks noChangeArrowheads="1"/>
          </p:cNvSpPr>
          <p:nvPr userDrawn="1"/>
        </p:nvSpPr>
        <p:spPr bwMode="auto">
          <a:xfrm>
            <a:off x="2195513" y="2997200"/>
            <a:ext cx="2095500" cy="738188"/>
          </a:xfrm>
          <a:prstGeom prst="rect">
            <a:avLst/>
          </a:prstGeom>
          <a:solidFill>
            <a:srgbClr val="FFFFFF"/>
          </a:solidFill>
          <a:ln>
            <a:noFill/>
          </a:ln>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s-ES" altLang="es-ES" sz="1400" dirty="0">
                <a:solidFill>
                  <a:schemeClr val="tx1">
                    <a:lumMod val="65000"/>
                    <a:lumOff val="35000"/>
                  </a:schemeClr>
                </a:solidFill>
                <a:latin typeface="Helvetica" pitchFamily="2" charset="0"/>
              </a:rPr>
              <a:t>Instituto de Diagnóstico </a:t>
            </a:r>
          </a:p>
          <a:p>
            <a:pPr eaLnBrk="1" hangingPunct="1">
              <a:defRPr/>
            </a:pPr>
            <a:r>
              <a:rPr lang="es-ES" altLang="es-ES" sz="1400" dirty="0">
                <a:solidFill>
                  <a:schemeClr val="tx1">
                    <a:lumMod val="65000"/>
                    <a:lumOff val="35000"/>
                  </a:schemeClr>
                </a:solidFill>
                <a:latin typeface="Helvetica" pitchFamily="2" charset="0"/>
              </a:rPr>
              <a:t>Ambiental y Estudios </a:t>
            </a:r>
          </a:p>
          <a:p>
            <a:pPr eaLnBrk="1" hangingPunct="1">
              <a:defRPr/>
            </a:pPr>
            <a:r>
              <a:rPr lang="es-ES" altLang="es-ES" sz="1400" dirty="0">
                <a:solidFill>
                  <a:schemeClr val="tx1">
                    <a:lumMod val="65000"/>
                    <a:lumOff val="35000"/>
                  </a:schemeClr>
                </a:solidFill>
                <a:latin typeface="Helvetica" pitchFamily="2" charset="0"/>
              </a:rPr>
              <a:t>del Agua</a:t>
            </a:r>
          </a:p>
        </p:txBody>
      </p:sp>
      <p:sp>
        <p:nvSpPr>
          <p:cNvPr id="6" name="CuadroTexto 5">
            <a:extLst>
              <a:ext uri="{FF2B5EF4-FFF2-40B4-BE49-F238E27FC236}">
                <a16:creationId xmlns:a16="http://schemas.microsoft.com/office/drawing/2014/main" id="{087AA05C-2447-425F-06D0-11FD887CAD58}"/>
              </a:ext>
            </a:extLst>
          </p:cNvPr>
          <p:cNvSpPr txBox="1">
            <a:spLocks noChangeArrowheads="1"/>
          </p:cNvSpPr>
          <p:nvPr userDrawn="1"/>
        </p:nvSpPr>
        <p:spPr bwMode="auto">
          <a:xfrm>
            <a:off x="6732588" y="2538413"/>
            <a:ext cx="2144712" cy="1754187"/>
          </a:xfrm>
          <a:prstGeom prst="rect">
            <a:avLst/>
          </a:prstGeom>
          <a:solidFill>
            <a:srgbClr val="FFFFFF"/>
          </a:solidFill>
          <a:ln>
            <a:noFill/>
          </a:ln>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s-ES" altLang="es-ES" sz="1200" dirty="0">
                <a:solidFill>
                  <a:schemeClr val="tx1">
                    <a:lumMod val="65000"/>
                    <a:lumOff val="35000"/>
                  </a:schemeClr>
                </a:solidFill>
                <a:latin typeface="Helvetica" pitchFamily="2" charset="0"/>
              </a:rPr>
              <a:t>IDAEA – CSIC</a:t>
            </a:r>
          </a:p>
          <a:p>
            <a:pPr eaLnBrk="1" hangingPunct="1">
              <a:defRPr/>
            </a:pPr>
            <a:r>
              <a:rPr lang="es-ES" altLang="es-ES" sz="1200" dirty="0">
                <a:solidFill>
                  <a:schemeClr val="tx1">
                    <a:lumMod val="65000"/>
                    <a:lumOff val="35000"/>
                  </a:schemeClr>
                </a:solidFill>
                <a:latin typeface="Helvetica" pitchFamily="2" charset="0"/>
              </a:rPr>
              <a:t>C/ Jordi Girona 18–26</a:t>
            </a:r>
          </a:p>
          <a:p>
            <a:pPr eaLnBrk="1" hangingPunct="1">
              <a:defRPr/>
            </a:pPr>
            <a:r>
              <a:rPr lang="es-ES" altLang="es-ES" sz="1200" dirty="0">
                <a:solidFill>
                  <a:schemeClr val="tx1">
                    <a:lumMod val="65000"/>
                    <a:lumOff val="35000"/>
                  </a:schemeClr>
                </a:solidFill>
                <a:latin typeface="Helvetica" pitchFamily="2" charset="0"/>
              </a:rPr>
              <a:t>08034 Barcelona</a:t>
            </a:r>
          </a:p>
          <a:p>
            <a:pPr eaLnBrk="1" hangingPunct="1">
              <a:defRPr/>
            </a:pPr>
            <a:endParaRPr lang="es-ES" altLang="es-ES" sz="1200" dirty="0">
              <a:solidFill>
                <a:schemeClr val="tx1">
                  <a:lumMod val="65000"/>
                  <a:lumOff val="35000"/>
                </a:schemeClr>
              </a:solidFill>
              <a:latin typeface="Helvetica" pitchFamily="2" charset="0"/>
            </a:endParaRPr>
          </a:p>
          <a:p>
            <a:pPr eaLnBrk="1" hangingPunct="1">
              <a:defRPr/>
            </a:pPr>
            <a:r>
              <a:rPr lang="es-ES" altLang="es-ES" sz="1200" dirty="0">
                <a:solidFill>
                  <a:schemeClr val="tx1">
                    <a:lumMod val="65000"/>
                    <a:lumOff val="35000"/>
                  </a:schemeClr>
                </a:solidFill>
                <a:latin typeface="Helvetica" pitchFamily="2" charset="0"/>
              </a:rPr>
              <a:t>Tel. 93 400 61 00</a:t>
            </a:r>
          </a:p>
          <a:p>
            <a:pPr eaLnBrk="1" hangingPunct="1">
              <a:defRPr/>
            </a:pPr>
            <a:r>
              <a:rPr lang="es-ES" altLang="es-ES" sz="1200" dirty="0">
                <a:solidFill>
                  <a:schemeClr val="tx1">
                    <a:lumMod val="65000"/>
                    <a:lumOff val="35000"/>
                  </a:schemeClr>
                </a:solidFill>
                <a:latin typeface="Helvetica" pitchFamily="2" charset="0"/>
              </a:rPr>
              <a:t>Fax 93 204 59 04</a:t>
            </a:r>
          </a:p>
          <a:p>
            <a:pPr eaLnBrk="1" hangingPunct="1">
              <a:defRPr/>
            </a:pPr>
            <a:endParaRPr lang="es-ES" altLang="es-ES" sz="1200" dirty="0">
              <a:solidFill>
                <a:schemeClr val="tx1">
                  <a:lumMod val="65000"/>
                  <a:lumOff val="35000"/>
                </a:schemeClr>
              </a:solidFill>
              <a:latin typeface="Helvetica" pitchFamily="2" charset="0"/>
            </a:endParaRPr>
          </a:p>
          <a:p>
            <a:pPr eaLnBrk="1" hangingPunct="1">
              <a:defRPr/>
            </a:pPr>
            <a:r>
              <a:rPr lang="es-ES" altLang="es-ES" sz="1200" dirty="0" err="1">
                <a:solidFill>
                  <a:schemeClr val="tx1">
                    <a:lumMod val="65000"/>
                    <a:lumOff val="35000"/>
                  </a:schemeClr>
                </a:solidFill>
                <a:latin typeface="Helvetica" pitchFamily="2" charset="0"/>
              </a:rPr>
              <a:t>aurelio.tobias@idaea.csic.es</a:t>
            </a:r>
            <a:endParaRPr lang="es-ES" altLang="es-ES" sz="1200" dirty="0">
              <a:solidFill>
                <a:schemeClr val="tx1">
                  <a:lumMod val="65000"/>
                  <a:lumOff val="35000"/>
                </a:schemeClr>
              </a:solidFill>
              <a:latin typeface="Helvetica" pitchFamily="2" charset="0"/>
            </a:endParaRPr>
          </a:p>
          <a:p>
            <a:pPr eaLnBrk="1" hangingPunct="1">
              <a:defRPr/>
            </a:pPr>
            <a:r>
              <a:rPr lang="es-ES" altLang="es-ES" sz="1200" dirty="0">
                <a:solidFill>
                  <a:schemeClr val="tx1">
                    <a:lumMod val="65000"/>
                    <a:lumOff val="35000"/>
                  </a:schemeClr>
                </a:solidFill>
                <a:latin typeface="Helvetica" pitchFamily="2" charset="0"/>
              </a:rPr>
              <a:t>http://</a:t>
            </a:r>
            <a:r>
              <a:rPr lang="es-ES" altLang="es-ES" sz="1200" dirty="0" err="1">
                <a:solidFill>
                  <a:schemeClr val="tx1">
                    <a:lumMod val="65000"/>
                    <a:lumOff val="35000"/>
                  </a:schemeClr>
                </a:solidFill>
                <a:latin typeface="Helvetica" pitchFamily="2" charset="0"/>
              </a:rPr>
              <a:t>www.idaea.csic.es</a:t>
            </a:r>
            <a:r>
              <a:rPr lang="es-ES" altLang="es-ES" sz="1200" dirty="0">
                <a:solidFill>
                  <a:schemeClr val="tx1">
                    <a:lumMod val="65000"/>
                    <a:lumOff val="35000"/>
                  </a:schemeClr>
                </a:solidFill>
                <a:latin typeface="Helvetica" pitchFamily="2" charset="0"/>
              </a:rPr>
              <a:t>/</a:t>
            </a:r>
          </a:p>
        </p:txBody>
      </p:sp>
      <p:pic>
        <p:nvPicPr>
          <p:cNvPr id="7" name="Imagen 11">
            <a:extLst>
              <a:ext uri="{FF2B5EF4-FFF2-40B4-BE49-F238E27FC236}">
                <a16:creationId xmlns:a16="http://schemas.microsoft.com/office/drawing/2014/main" id="{3B990B23-4975-1F2F-6A85-D3BCC67A732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r="46017" b="-4251"/>
          <a:stretch>
            <a:fillRect/>
          </a:stretch>
        </p:blipFill>
        <p:spPr bwMode="auto">
          <a:xfrm>
            <a:off x="788988" y="3149600"/>
            <a:ext cx="12573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797885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de fin UK">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617063A-6F4D-2EC9-B9CB-A69F60F09A0C}"/>
              </a:ext>
            </a:extLst>
          </p:cNvPr>
          <p:cNvSpPr>
            <a:spLocks noChangeArrowheads="1"/>
          </p:cNvSpPr>
          <p:nvPr userDrawn="1"/>
        </p:nvSpPr>
        <p:spPr bwMode="auto">
          <a:xfrm>
            <a:off x="0" y="1916113"/>
            <a:ext cx="9144000" cy="2952750"/>
          </a:xfrm>
          <a:prstGeom prst="rect">
            <a:avLst/>
          </a:prstGeom>
          <a:solidFill>
            <a:schemeClr val="bg1"/>
          </a:solidFill>
          <a:ln>
            <a:noFill/>
          </a:ln>
          <a:effectLst>
            <a:outerShdw blurRad="63500" sx="102000" sy="102000" algn="ctr" rotWithShape="0">
              <a:srgbClr val="000000">
                <a:alpha val="39998"/>
              </a:srgbClr>
            </a:outerShdw>
          </a:effectLst>
        </p:spPr>
        <p:txBody>
          <a:bodyPr anchor="ctr"/>
          <a:lstStyle/>
          <a:p>
            <a:pPr algn="ctr" eaLnBrk="1" hangingPunct="1">
              <a:defRPr/>
            </a:pPr>
            <a:endParaRPr lang="es-ES">
              <a:solidFill>
                <a:schemeClr val="tx1">
                  <a:lumMod val="65000"/>
                  <a:lumOff val="35000"/>
                </a:schemeClr>
              </a:solidFill>
              <a:latin typeface="Calibri" charset="0"/>
              <a:ea typeface="ＭＳ Ｐゴシック" charset="0"/>
              <a:cs typeface="ＭＳ Ｐゴシック" charset="0"/>
            </a:endParaRPr>
          </a:p>
        </p:txBody>
      </p:sp>
      <p:pic>
        <p:nvPicPr>
          <p:cNvPr id="3" name="Imagen 10" descr="-1283666894.jpg">
            <a:extLst>
              <a:ext uri="{FF2B5EF4-FFF2-40B4-BE49-F238E27FC236}">
                <a16:creationId xmlns:a16="http://schemas.microsoft.com/office/drawing/2014/main" id="{71F36419-7B16-2648-A441-F124455275E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463" y="3573463"/>
            <a:ext cx="1719262" cy="52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n 5" descr="logo-csic.jpg">
            <a:extLst>
              <a:ext uri="{FF2B5EF4-FFF2-40B4-BE49-F238E27FC236}">
                <a16:creationId xmlns:a16="http://schemas.microsoft.com/office/drawing/2014/main" id="{8A9D75A6-BED5-4BA8-7B28-3A974B7715F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716463" y="2708275"/>
            <a:ext cx="172720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uadroTexto 4">
            <a:extLst>
              <a:ext uri="{FF2B5EF4-FFF2-40B4-BE49-F238E27FC236}">
                <a16:creationId xmlns:a16="http://schemas.microsoft.com/office/drawing/2014/main" id="{935CFAEB-A1AF-0715-C13D-7A2E7BC43809}"/>
              </a:ext>
            </a:extLst>
          </p:cNvPr>
          <p:cNvSpPr txBox="1">
            <a:spLocks noChangeArrowheads="1"/>
          </p:cNvSpPr>
          <p:nvPr userDrawn="1"/>
        </p:nvSpPr>
        <p:spPr bwMode="auto">
          <a:xfrm>
            <a:off x="2192338" y="2670175"/>
            <a:ext cx="1920875" cy="647700"/>
          </a:xfrm>
          <a:prstGeom prst="rect">
            <a:avLst/>
          </a:prstGeom>
          <a:solidFill>
            <a:srgbClr val="FFFFFF"/>
          </a:solidFill>
          <a:ln>
            <a:noFill/>
          </a:ln>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GB" sz="1200" dirty="0">
                <a:solidFill>
                  <a:schemeClr val="tx1">
                    <a:lumMod val="65000"/>
                    <a:lumOff val="35000"/>
                  </a:schemeClr>
                </a:solidFill>
                <a:latin typeface="Helvetica" charset="0"/>
                <a:cs typeface="Helvetica" charset="0"/>
              </a:rPr>
              <a:t>Institute of Environmental</a:t>
            </a:r>
          </a:p>
          <a:p>
            <a:pPr eaLnBrk="1" hangingPunct="1">
              <a:defRPr/>
            </a:pPr>
            <a:r>
              <a:rPr lang="en-GB" sz="1200" dirty="0">
                <a:solidFill>
                  <a:schemeClr val="tx1">
                    <a:lumMod val="65000"/>
                    <a:lumOff val="35000"/>
                  </a:schemeClr>
                </a:solidFill>
                <a:latin typeface="Helvetica" charset="0"/>
                <a:cs typeface="Helvetica" charset="0"/>
              </a:rPr>
              <a:t>Assessment and Water </a:t>
            </a:r>
          </a:p>
          <a:p>
            <a:pPr eaLnBrk="1" hangingPunct="1">
              <a:defRPr/>
            </a:pPr>
            <a:r>
              <a:rPr lang="en-GB" sz="1200" dirty="0">
                <a:solidFill>
                  <a:schemeClr val="tx1">
                    <a:lumMod val="65000"/>
                    <a:lumOff val="35000"/>
                  </a:schemeClr>
                </a:solidFill>
                <a:latin typeface="Helvetica" charset="0"/>
                <a:cs typeface="Helvetica" charset="0"/>
              </a:rPr>
              <a:t>Research</a:t>
            </a:r>
          </a:p>
        </p:txBody>
      </p:sp>
      <p:sp>
        <p:nvSpPr>
          <p:cNvPr id="6" name="CuadroTexto 5">
            <a:extLst>
              <a:ext uri="{FF2B5EF4-FFF2-40B4-BE49-F238E27FC236}">
                <a16:creationId xmlns:a16="http://schemas.microsoft.com/office/drawing/2014/main" id="{BD74DCD8-DCB7-90AF-6DA3-451C2F8A1170}"/>
              </a:ext>
            </a:extLst>
          </p:cNvPr>
          <p:cNvSpPr txBox="1">
            <a:spLocks noChangeArrowheads="1"/>
          </p:cNvSpPr>
          <p:nvPr userDrawn="1"/>
        </p:nvSpPr>
        <p:spPr bwMode="auto">
          <a:xfrm>
            <a:off x="6732588" y="2538413"/>
            <a:ext cx="2144712" cy="1754187"/>
          </a:xfrm>
          <a:prstGeom prst="rect">
            <a:avLst/>
          </a:prstGeom>
          <a:solidFill>
            <a:srgbClr val="FFFFFF"/>
          </a:solidFill>
          <a:ln>
            <a:noFill/>
          </a:ln>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defRPr/>
            </a:pPr>
            <a:r>
              <a:rPr lang="en-GB" altLang="es-ES" sz="1200" dirty="0">
                <a:solidFill>
                  <a:schemeClr val="tx1">
                    <a:lumMod val="65000"/>
                    <a:lumOff val="35000"/>
                  </a:schemeClr>
                </a:solidFill>
                <a:latin typeface="Helvetica" pitchFamily="2" charset="0"/>
              </a:rPr>
              <a:t>IDAEA – CSIC</a:t>
            </a:r>
          </a:p>
          <a:p>
            <a:pPr eaLnBrk="1" hangingPunct="1">
              <a:defRPr/>
            </a:pPr>
            <a:r>
              <a:rPr lang="en-GB" altLang="es-ES" sz="1200" dirty="0">
                <a:solidFill>
                  <a:schemeClr val="tx1">
                    <a:lumMod val="65000"/>
                    <a:lumOff val="35000"/>
                  </a:schemeClr>
                </a:solidFill>
                <a:latin typeface="Helvetica" pitchFamily="2" charset="0"/>
              </a:rPr>
              <a:t>C/ Jordi Girona 18–26</a:t>
            </a:r>
          </a:p>
          <a:p>
            <a:pPr eaLnBrk="1" hangingPunct="1">
              <a:defRPr/>
            </a:pPr>
            <a:r>
              <a:rPr lang="en-GB" altLang="es-ES" sz="1200" dirty="0">
                <a:solidFill>
                  <a:schemeClr val="tx1">
                    <a:lumMod val="65000"/>
                    <a:lumOff val="35000"/>
                  </a:schemeClr>
                </a:solidFill>
                <a:latin typeface="Helvetica" pitchFamily="2" charset="0"/>
              </a:rPr>
              <a:t>08034 Barcelona, Spain</a:t>
            </a:r>
          </a:p>
          <a:p>
            <a:pPr eaLnBrk="1" hangingPunct="1">
              <a:defRPr/>
            </a:pPr>
            <a:endParaRPr lang="en-GB" altLang="es-ES" sz="1200" dirty="0">
              <a:solidFill>
                <a:schemeClr val="tx1">
                  <a:lumMod val="65000"/>
                  <a:lumOff val="35000"/>
                </a:schemeClr>
              </a:solidFill>
              <a:latin typeface="Helvetica" pitchFamily="2" charset="0"/>
            </a:endParaRPr>
          </a:p>
          <a:p>
            <a:pPr eaLnBrk="1" hangingPunct="1">
              <a:defRPr/>
            </a:pPr>
            <a:r>
              <a:rPr lang="en-GB" altLang="es-ES" sz="1200" dirty="0">
                <a:solidFill>
                  <a:schemeClr val="tx1">
                    <a:lumMod val="65000"/>
                    <a:lumOff val="35000"/>
                  </a:schemeClr>
                </a:solidFill>
                <a:latin typeface="Helvetica" pitchFamily="2" charset="0"/>
              </a:rPr>
              <a:t>Tel. (+34) 93 400 61 00</a:t>
            </a:r>
          </a:p>
          <a:p>
            <a:pPr eaLnBrk="1" hangingPunct="1">
              <a:defRPr/>
            </a:pPr>
            <a:r>
              <a:rPr lang="en-GB" altLang="es-ES" sz="1200" dirty="0">
                <a:solidFill>
                  <a:schemeClr val="tx1">
                    <a:lumMod val="65000"/>
                    <a:lumOff val="35000"/>
                  </a:schemeClr>
                </a:solidFill>
                <a:latin typeface="Helvetica" pitchFamily="2" charset="0"/>
              </a:rPr>
              <a:t>Fax (+34) 93 204 59 04</a:t>
            </a:r>
          </a:p>
          <a:p>
            <a:pPr eaLnBrk="1" hangingPunct="1">
              <a:defRPr/>
            </a:pPr>
            <a:endParaRPr lang="en-GB" altLang="es-ES" sz="1200" dirty="0">
              <a:solidFill>
                <a:schemeClr val="tx1">
                  <a:lumMod val="65000"/>
                  <a:lumOff val="35000"/>
                </a:schemeClr>
              </a:solidFill>
              <a:latin typeface="Helvetica" pitchFamily="2" charset="0"/>
            </a:endParaRPr>
          </a:p>
          <a:p>
            <a:pPr eaLnBrk="1" hangingPunct="1">
              <a:defRPr/>
            </a:pPr>
            <a:r>
              <a:rPr lang="en-GB" altLang="es-ES" sz="1200" dirty="0" err="1">
                <a:solidFill>
                  <a:schemeClr val="tx1">
                    <a:lumMod val="65000"/>
                    <a:lumOff val="35000"/>
                  </a:schemeClr>
                </a:solidFill>
                <a:latin typeface="Helvetica" pitchFamily="2" charset="0"/>
              </a:rPr>
              <a:t>aurelio.tobias@idaea.csic.es</a:t>
            </a:r>
            <a:endParaRPr lang="en-GB" altLang="es-ES" sz="1200" dirty="0">
              <a:solidFill>
                <a:schemeClr val="tx1">
                  <a:lumMod val="65000"/>
                  <a:lumOff val="35000"/>
                </a:schemeClr>
              </a:solidFill>
              <a:latin typeface="Helvetica" pitchFamily="2" charset="0"/>
            </a:endParaRPr>
          </a:p>
          <a:p>
            <a:pPr eaLnBrk="1" hangingPunct="1">
              <a:defRPr/>
            </a:pPr>
            <a:r>
              <a:rPr lang="en-GB" altLang="es-ES" sz="1200" dirty="0">
                <a:solidFill>
                  <a:schemeClr val="tx1">
                    <a:lumMod val="65000"/>
                    <a:lumOff val="35000"/>
                  </a:schemeClr>
                </a:solidFill>
                <a:latin typeface="Helvetica" pitchFamily="2" charset="0"/>
              </a:rPr>
              <a:t>http://</a:t>
            </a:r>
            <a:r>
              <a:rPr lang="en-GB" altLang="es-ES" sz="1200" dirty="0" err="1">
                <a:solidFill>
                  <a:schemeClr val="tx1">
                    <a:lumMod val="65000"/>
                    <a:lumOff val="35000"/>
                  </a:schemeClr>
                </a:solidFill>
                <a:latin typeface="Helvetica" pitchFamily="2" charset="0"/>
              </a:rPr>
              <a:t>idaea.csic.es</a:t>
            </a:r>
            <a:r>
              <a:rPr lang="en-GB" altLang="es-ES" sz="1200" dirty="0">
                <a:solidFill>
                  <a:schemeClr val="tx1">
                    <a:lumMod val="65000"/>
                    <a:lumOff val="35000"/>
                  </a:schemeClr>
                </a:solidFill>
                <a:latin typeface="Helvetica" pitchFamily="2" charset="0"/>
              </a:rPr>
              <a:t>/</a:t>
            </a:r>
            <a:r>
              <a:rPr lang="en-GB" altLang="es-ES" sz="1200" dirty="0" err="1">
                <a:solidFill>
                  <a:schemeClr val="tx1">
                    <a:lumMod val="65000"/>
                    <a:lumOff val="35000"/>
                  </a:schemeClr>
                </a:solidFill>
                <a:latin typeface="Helvetica" pitchFamily="2" charset="0"/>
              </a:rPr>
              <a:t>egar</a:t>
            </a:r>
            <a:endParaRPr lang="en-GB" altLang="es-ES" sz="1200" dirty="0">
              <a:solidFill>
                <a:schemeClr val="tx1">
                  <a:lumMod val="65000"/>
                  <a:lumOff val="35000"/>
                </a:schemeClr>
              </a:solidFill>
              <a:latin typeface="Helvetica" pitchFamily="2" charset="0"/>
            </a:endParaRPr>
          </a:p>
        </p:txBody>
      </p:sp>
      <p:sp>
        <p:nvSpPr>
          <p:cNvPr id="7" name="CuadroTexto 6">
            <a:extLst>
              <a:ext uri="{FF2B5EF4-FFF2-40B4-BE49-F238E27FC236}">
                <a16:creationId xmlns:a16="http://schemas.microsoft.com/office/drawing/2014/main" id="{AF3C3AC7-871B-CEAC-CC1C-7A11D19CBAD2}"/>
              </a:ext>
            </a:extLst>
          </p:cNvPr>
          <p:cNvSpPr txBox="1">
            <a:spLocks noChangeArrowheads="1"/>
          </p:cNvSpPr>
          <p:nvPr userDrawn="1"/>
        </p:nvSpPr>
        <p:spPr bwMode="auto">
          <a:xfrm>
            <a:off x="2182813" y="3535363"/>
            <a:ext cx="2173287" cy="646112"/>
          </a:xfrm>
          <a:prstGeom prst="rect">
            <a:avLst/>
          </a:prstGeom>
          <a:noFill/>
          <a:ln>
            <a:noFill/>
          </a:ln>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GB" sz="1200" dirty="0">
                <a:solidFill>
                  <a:schemeClr val="tx1">
                    <a:lumMod val="65000"/>
                    <a:lumOff val="35000"/>
                  </a:schemeClr>
                </a:solidFill>
                <a:latin typeface="Helvetica" charset="0"/>
                <a:cs typeface="Helvetica" charset="0"/>
              </a:rPr>
              <a:t>Environmental Geochemistry</a:t>
            </a:r>
          </a:p>
          <a:p>
            <a:pPr eaLnBrk="1" hangingPunct="1">
              <a:defRPr/>
            </a:pPr>
            <a:r>
              <a:rPr lang="en-GB" sz="1200" dirty="0">
                <a:solidFill>
                  <a:schemeClr val="tx1">
                    <a:lumMod val="65000"/>
                    <a:lumOff val="35000"/>
                  </a:schemeClr>
                </a:solidFill>
                <a:latin typeface="Helvetica" charset="0"/>
                <a:cs typeface="Helvetica" charset="0"/>
              </a:rPr>
              <a:t>and Atmospheric Research</a:t>
            </a:r>
          </a:p>
          <a:p>
            <a:pPr eaLnBrk="1" hangingPunct="1">
              <a:defRPr/>
            </a:pPr>
            <a:r>
              <a:rPr lang="en-GB" sz="1200" dirty="0">
                <a:solidFill>
                  <a:schemeClr val="tx1">
                    <a:lumMod val="65000"/>
                    <a:lumOff val="35000"/>
                  </a:schemeClr>
                </a:solidFill>
                <a:latin typeface="Helvetica" charset="0"/>
                <a:cs typeface="Helvetica" charset="0"/>
              </a:rPr>
              <a:t>Group</a:t>
            </a:r>
          </a:p>
        </p:txBody>
      </p:sp>
      <p:pic>
        <p:nvPicPr>
          <p:cNvPr id="8" name="Picture 6">
            <a:extLst>
              <a:ext uri="{FF2B5EF4-FFF2-40B4-BE49-F238E27FC236}">
                <a16:creationId xmlns:a16="http://schemas.microsoft.com/office/drawing/2014/main" id="{8CB73335-C9D7-D964-6D41-26525731760A}"/>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96913" y="3551238"/>
            <a:ext cx="1368425" cy="61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n 11">
            <a:extLst>
              <a:ext uri="{FF2B5EF4-FFF2-40B4-BE49-F238E27FC236}">
                <a16:creationId xmlns:a16="http://schemas.microsoft.com/office/drawing/2014/main" id="{BB7280E0-A83D-568A-78CE-0C62C4CF2A19}"/>
              </a:ext>
            </a:extLst>
          </p:cNvPr>
          <p:cNvPicPr>
            <a:picLocks noChangeAspect="1" noChangeArrowheads="1"/>
          </p:cNvPicPr>
          <p:nvPr userDrawn="1"/>
        </p:nvPicPr>
        <p:blipFill>
          <a:blip r:embed="rId5">
            <a:extLst>
              <a:ext uri="{28A0092B-C50C-407E-A947-70E740481C1C}">
                <a14:useLocalDpi xmlns:a14="http://schemas.microsoft.com/office/drawing/2010/main" val="0"/>
              </a:ext>
            </a:extLst>
          </a:blip>
          <a:srcRect r="46017" b="-4251"/>
          <a:stretch>
            <a:fillRect/>
          </a:stretch>
        </p:blipFill>
        <p:spPr bwMode="auto">
          <a:xfrm>
            <a:off x="785813" y="2751138"/>
            <a:ext cx="12573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402839"/>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4" name="Grupo 5">
            <a:extLst>
              <a:ext uri="{FF2B5EF4-FFF2-40B4-BE49-F238E27FC236}">
                <a16:creationId xmlns:a16="http://schemas.microsoft.com/office/drawing/2014/main" id="{9B65C6AE-0257-1F08-1081-93149021E1C8}"/>
              </a:ext>
            </a:extLst>
          </p:cNvPr>
          <p:cNvGrpSpPr>
            <a:grpSpLocks/>
          </p:cNvGrpSpPr>
          <p:nvPr userDrawn="1"/>
        </p:nvGrpSpPr>
        <p:grpSpPr bwMode="auto">
          <a:xfrm>
            <a:off x="457200" y="6335713"/>
            <a:ext cx="8229600" cy="261937"/>
            <a:chOff x="457200" y="6126163"/>
            <a:chExt cx="8229600" cy="261298"/>
          </a:xfrm>
        </p:grpSpPr>
        <p:pic>
          <p:nvPicPr>
            <p:cNvPr id="5" name="Imagen 6">
              <a:extLst>
                <a:ext uri="{FF2B5EF4-FFF2-40B4-BE49-F238E27FC236}">
                  <a16:creationId xmlns:a16="http://schemas.microsoft.com/office/drawing/2014/main" id="{589A3E83-C067-C359-8189-B673CA01C989}"/>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ángulo 5">
              <a:extLst>
                <a:ext uri="{FF2B5EF4-FFF2-40B4-BE49-F238E27FC236}">
                  <a16:creationId xmlns:a16="http://schemas.microsoft.com/office/drawing/2014/main" id="{37A56B84-51A4-3CA6-F69D-624C8DDADE28}"/>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2" name="1 Título"/>
          <p:cNvSpPr>
            <a:spLocks noGrp="1"/>
          </p:cNvSpPr>
          <p:nvPr>
            <p:ph type="title"/>
          </p:nvPr>
        </p:nvSpPr>
        <p:spPr>
          <a:solidFill>
            <a:srgbClr val="FFFFFF"/>
          </a:solidFill>
          <a:ln>
            <a:noFill/>
          </a:ln>
        </p:spPr>
        <p:txBody>
          <a:bodyPr/>
          <a:lstStyle>
            <a:lvl1pPr>
              <a:defRPr>
                <a:solidFill>
                  <a:srgbClr val="5A89C1"/>
                </a:solidFill>
              </a:defRPr>
            </a:lvl1pPr>
          </a:lstStyle>
          <a:p>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título</a:t>
            </a:r>
            <a:r>
              <a:rPr lang="en-GB" noProof="0" dirty="0"/>
              <a:t> del </a:t>
            </a:r>
            <a:r>
              <a:rPr lang="en-GB" noProof="0" dirty="0" err="1"/>
              <a:t>patrón</a:t>
            </a:r>
            <a:endParaRPr lang="en-GB" noProof="0" dirty="0"/>
          </a:p>
        </p:txBody>
      </p:sp>
      <p:sp>
        <p:nvSpPr>
          <p:cNvPr id="3" name="2 Marcador de contenido"/>
          <p:cNvSpPr>
            <a:spLocks noGrp="1"/>
          </p:cNvSpPr>
          <p:nvPr>
            <p:ph idx="1"/>
          </p:nvPr>
        </p:nvSpPr>
        <p:spPr>
          <a:xfrm>
            <a:off x="457200" y="1600200"/>
            <a:ext cx="8229600" cy="4525963"/>
          </a:xfrm>
        </p:spPr>
        <p:txBody>
          <a:bodyPr/>
          <a:lstStyle>
            <a:lvl1pPr>
              <a:defRPr>
                <a:solidFill>
                  <a:schemeClr val="tx1">
                    <a:lumMod val="65000"/>
                    <a:lumOff val="35000"/>
                  </a:schemeClr>
                </a:solidFill>
              </a:defRPr>
            </a:lvl1pPr>
            <a:lvl2pPr>
              <a:defRPr>
                <a:solidFill>
                  <a:schemeClr val="tx1">
                    <a:lumMod val="65000"/>
                    <a:lumOff val="35000"/>
                  </a:schemeClr>
                </a:solidFill>
              </a:defRPr>
            </a:lvl2pPr>
            <a:lvl3pPr>
              <a:defRPr>
                <a:solidFill>
                  <a:schemeClr val="tx1">
                    <a:lumMod val="65000"/>
                    <a:lumOff val="35000"/>
                  </a:schemeClr>
                </a:solidFill>
              </a:defRPr>
            </a:lvl3pPr>
            <a:lvl4pPr>
              <a:defRPr>
                <a:solidFill>
                  <a:schemeClr val="tx1">
                    <a:lumMod val="65000"/>
                    <a:lumOff val="35000"/>
                  </a:schemeClr>
                </a:solidFill>
              </a:defRPr>
            </a:lvl4pPr>
            <a:lvl5pPr>
              <a:defRPr>
                <a:solidFill>
                  <a:schemeClr val="tx1">
                    <a:lumMod val="65000"/>
                    <a:lumOff val="35000"/>
                  </a:schemeClr>
                </a:solidFill>
              </a:defRPr>
            </a:lvl5pPr>
          </a:lstStyle>
          <a:p>
            <a:pPr lvl="0"/>
            <a:r>
              <a:rPr lang="en-GB" noProof="0" dirty="0" err="1"/>
              <a:t>Haga</a:t>
            </a:r>
            <a:r>
              <a:rPr lang="en-GB" noProof="0" dirty="0"/>
              <a:t> </a:t>
            </a:r>
            <a:r>
              <a:rPr lang="en-GB" noProof="0" dirty="0" err="1"/>
              <a:t>clic</a:t>
            </a:r>
            <a:r>
              <a:rPr lang="en-GB" noProof="0" dirty="0"/>
              <a:t> para </a:t>
            </a:r>
            <a:r>
              <a:rPr lang="en-GB" noProof="0" dirty="0" err="1"/>
              <a:t>modificar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a:p>
            <a:pPr lvl="1"/>
            <a:r>
              <a:rPr lang="en-GB" noProof="0" dirty="0"/>
              <a:t>Segundo </a:t>
            </a:r>
            <a:r>
              <a:rPr lang="en-GB" noProof="0" dirty="0" err="1"/>
              <a:t>nivel</a:t>
            </a:r>
            <a:endParaRPr lang="en-GB" noProof="0" dirty="0"/>
          </a:p>
          <a:p>
            <a:pPr lvl="2"/>
            <a:r>
              <a:rPr lang="en-GB" noProof="0" dirty="0" err="1"/>
              <a:t>Tercer</a:t>
            </a:r>
            <a:r>
              <a:rPr lang="en-GB" noProof="0" dirty="0"/>
              <a:t> </a:t>
            </a:r>
            <a:r>
              <a:rPr lang="en-GB" noProof="0" dirty="0" err="1"/>
              <a:t>nivel</a:t>
            </a:r>
            <a:endParaRPr lang="en-GB" noProof="0" dirty="0"/>
          </a:p>
          <a:p>
            <a:pPr lvl="3"/>
            <a:r>
              <a:rPr lang="en-GB" noProof="0" dirty="0"/>
              <a:t>Cuarto </a:t>
            </a:r>
            <a:r>
              <a:rPr lang="en-GB" noProof="0" dirty="0" err="1"/>
              <a:t>nivel</a:t>
            </a:r>
            <a:endParaRPr lang="en-GB" noProof="0" dirty="0"/>
          </a:p>
          <a:p>
            <a:pPr lvl="4"/>
            <a:r>
              <a:rPr lang="en-GB" noProof="0" dirty="0"/>
              <a:t>Quinto </a:t>
            </a:r>
            <a:r>
              <a:rPr lang="en-GB" noProof="0" dirty="0" err="1"/>
              <a:t>nivel</a:t>
            </a:r>
            <a:endParaRPr lang="en-GB" noProof="0" dirty="0"/>
          </a:p>
        </p:txBody>
      </p:sp>
    </p:spTree>
    <p:extLst>
      <p:ext uri="{BB962C8B-B14F-4D97-AF65-F5344CB8AC3E}">
        <p14:creationId xmlns:p14="http://schemas.microsoft.com/office/powerpoint/2010/main" val="1585679364"/>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5" name="Grupo 5">
            <a:extLst>
              <a:ext uri="{FF2B5EF4-FFF2-40B4-BE49-F238E27FC236}">
                <a16:creationId xmlns:a16="http://schemas.microsoft.com/office/drawing/2014/main" id="{A01BD7CA-99D2-1006-25F2-90C5DF7EE314}"/>
              </a:ext>
            </a:extLst>
          </p:cNvPr>
          <p:cNvGrpSpPr>
            <a:grpSpLocks/>
          </p:cNvGrpSpPr>
          <p:nvPr userDrawn="1"/>
        </p:nvGrpSpPr>
        <p:grpSpPr bwMode="auto">
          <a:xfrm>
            <a:off x="457200" y="6335713"/>
            <a:ext cx="8229600" cy="261937"/>
            <a:chOff x="457200" y="6126163"/>
            <a:chExt cx="8229600" cy="261298"/>
          </a:xfrm>
        </p:grpSpPr>
        <p:pic>
          <p:nvPicPr>
            <p:cNvPr id="6" name="Imagen 6">
              <a:extLst>
                <a:ext uri="{FF2B5EF4-FFF2-40B4-BE49-F238E27FC236}">
                  <a16:creationId xmlns:a16="http://schemas.microsoft.com/office/drawing/2014/main" id="{4C6D59E6-0300-91B1-323B-C0FCFC70CD5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ángulo 6">
              <a:extLst>
                <a:ext uri="{FF2B5EF4-FFF2-40B4-BE49-F238E27FC236}">
                  <a16:creationId xmlns:a16="http://schemas.microsoft.com/office/drawing/2014/main" id="{41FDBEAB-8110-D932-E14E-095E0B289CC9}"/>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2" name="1 Título"/>
          <p:cNvSpPr>
            <a:spLocks noGrp="1"/>
          </p:cNvSpPr>
          <p:nvPr>
            <p:ph type="title"/>
          </p:nvPr>
        </p:nvSpPr>
        <p:spPr/>
        <p:txBody>
          <a:bodyPr/>
          <a:lstStyle/>
          <a:p>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título</a:t>
            </a:r>
            <a:r>
              <a:rPr lang="en-GB" noProof="0" dirty="0"/>
              <a:t> del </a:t>
            </a:r>
            <a:r>
              <a:rPr lang="en-GB" noProof="0" dirty="0" err="1"/>
              <a:t>patrón</a:t>
            </a:r>
            <a:endParaRPr lang="en-GB" noProof="0" dirty="0"/>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a:t>Haga clic para modificar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a:p>
            <a:pPr lvl="1"/>
            <a:r>
              <a:rPr lang="en-GB" noProof="0" dirty="0"/>
              <a:t>Segundo </a:t>
            </a:r>
            <a:r>
              <a:rPr lang="en-GB" noProof="0" dirty="0" err="1"/>
              <a:t>nivel</a:t>
            </a:r>
            <a:endParaRPr lang="en-GB" noProof="0" dirty="0"/>
          </a:p>
          <a:p>
            <a:pPr lvl="2"/>
            <a:r>
              <a:rPr lang="en-GB" noProof="0" dirty="0" err="1"/>
              <a:t>Tercer</a:t>
            </a:r>
            <a:r>
              <a:rPr lang="en-GB" noProof="0" dirty="0"/>
              <a:t> </a:t>
            </a:r>
            <a:r>
              <a:rPr lang="en-GB" noProof="0" dirty="0" err="1"/>
              <a:t>nivel</a:t>
            </a:r>
            <a:endParaRPr lang="en-GB" noProof="0" dirty="0"/>
          </a:p>
          <a:p>
            <a:pPr lvl="3"/>
            <a:r>
              <a:rPr lang="en-GB" noProof="0" dirty="0"/>
              <a:t>Cuarto </a:t>
            </a:r>
            <a:r>
              <a:rPr lang="en-GB" noProof="0" dirty="0" err="1"/>
              <a:t>nivel</a:t>
            </a:r>
            <a:endParaRPr lang="en-GB" noProof="0" dirty="0"/>
          </a:p>
          <a:p>
            <a:pPr lvl="4"/>
            <a:r>
              <a:rPr lang="en-GB" noProof="0" dirty="0" err="1"/>
              <a:t>Quinto</a:t>
            </a:r>
            <a:r>
              <a:rPr lang="en-GB" noProof="0" dirty="0"/>
              <a:t> </a:t>
            </a:r>
            <a:r>
              <a:rPr lang="en-GB" noProof="0" dirty="0" err="1"/>
              <a:t>nivel</a:t>
            </a:r>
            <a:endParaRPr lang="en-GB" noProof="0" dirty="0"/>
          </a:p>
        </p:txBody>
      </p:sp>
    </p:spTree>
    <p:extLst>
      <p:ext uri="{BB962C8B-B14F-4D97-AF65-F5344CB8AC3E}">
        <p14:creationId xmlns:p14="http://schemas.microsoft.com/office/powerpoint/2010/main" val="245473530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7" name="Grupo 5">
            <a:extLst>
              <a:ext uri="{FF2B5EF4-FFF2-40B4-BE49-F238E27FC236}">
                <a16:creationId xmlns:a16="http://schemas.microsoft.com/office/drawing/2014/main" id="{26654F74-60AB-4E59-D0C2-1B99434A612F}"/>
              </a:ext>
            </a:extLst>
          </p:cNvPr>
          <p:cNvGrpSpPr>
            <a:grpSpLocks/>
          </p:cNvGrpSpPr>
          <p:nvPr userDrawn="1"/>
        </p:nvGrpSpPr>
        <p:grpSpPr bwMode="auto">
          <a:xfrm>
            <a:off x="457200" y="6335713"/>
            <a:ext cx="8229600" cy="261937"/>
            <a:chOff x="457200" y="6126163"/>
            <a:chExt cx="8229600" cy="261298"/>
          </a:xfrm>
        </p:grpSpPr>
        <p:pic>
          <p:nvPicPr>
            <p:cNvPr id="8" name="Imagen 6">
              <a:extLst>
                <a:ext uri="{FF2B5EF4-FFF2-40B4-BE49-F238E27FC236}">
                  <a16:creationId xmlns:a16="http://schemas.microsoft.com/office/drawing/2014/main" id="{3BEF8E7E-4E70-CD5A-D6EF-2C1CC4FE718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ángulo 8">
              <a:extLst>
                <a:ext uri="{FF2B5EF4-FFF2-40B4-BE49-F238E27FC236}">
                  <a16:creationId xmlns:a16="http://schemas.microsoft.com/office/drawing/2014/main" id="{2F26345A-71DF-2E48-FACE-6AD43E3C23A9}"/>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2" name="1 Título"/>
          <p:cNvSpPr>
            <a:spLocks noGrp="1"/>
          </p:cNvSpPr>
          <p:nvPr>
            <p:ph type="title"/>
          </p:nvPr>
        </p:nvSpPr>
        <p:spPr/>
        <p:txBody>
          <a:bodyPr/>
          <a:lstStyle>
            <a:lvl1pPr>
              <a:defRPr/>
            </a:lvl1pPr>
          </a:lstStyle>
          <a:p>
            <a:r>
              <a:rPr lang="en-GB" noProof="0" dirty="0" err="1"/>
              <a:t>Haga</a:t>
            </a:r>
            <a:r>
              <a:rPr lang="en-GB" noProof="0" dirty="0"/>
              <a:t> </a:t>
            </a:r>
            <a:r>
              <a:rPr lang="en-GB" noProof="0" dirty="0" err="1"/>
              <a:t>clic</a:t>
            </a:r>
            <a:r>
              <a:rPr lang="en-GB" noProof="0" dirty="0"/>
              <a:t> para </a:t>
            </a:r>
            <a:r>
              <a:rPr lang="en-GB" noProof="0" dirty="0" err="1"/>
              <a:t>modificar</a:t>
            </a:r>
            <a:r>
              <a:rPr lang="en-GB" noProof="0" dirty="0"/>
              <a:t> el </a:t>
            </a:r>
            <a:r>
              <a:rPr lang="en-GB" noProof="0" dirty="0" err="1"/>
              <a:t>estilo</a:t>
            </a:r>
            <a:r>
              <a:rPr lang="en-GB" noProof="0" dirty="0"/>
              <a:t> de </a:t>
            </a:r>
            <a:r>
              <a:rPr lang="en-GB" noProof="0" dirty="0" err="1"/>
              <a:t>título</a:t>
            </a:r>
            <a:r>
              <a:rPr lang="en-GB" noProof="0" dirty="0"/>
              <a:t> del </a:t>
            </a:r>
            <a:r>
              <a:rPr lang="en-GB" noProof="0" dirty="0" err="1"/>
              <a:t>patrón</a:t>
            </a:r>
            <a:endParaRPr lang="en-GB" noProof="0" dirty="0"/>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a:t>Haga clic para modificar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a:t>Haga</a:t>
            </a:r>
            <a:r>
              <a:rPr lang="en-GB" noProof="0" dirty="0"/>
              <a:t> </a:t>
            </a:r>
            <a:r>
              <a:rPr lang="en-GB" noProof="0" dirty="0" err="1"/>
              <a:t>clic</a:t>
            </a:r>
            <a:r>
              <a:rPr lang="en-GB" noProof="0" dirty="0"/>
              <a:t> </a:t>
            </a:r>
            <a:r>
              <a:rPr lang="en-GB" noProof="0" dirty="0" err="1"/>
              <a:t>para</a:t>
            </a:r>
            <a:r>
              <a:rPr lang="en-GB" noProof="0" dirty="0"/>
              <a:t> </a:t>
            </a:r>
            <a:r>
              <a:rPr lang="en-GB" noProof="0" dirty="0" err="1"/>
              <a:t>modificar</a:t>
            </a:r>
            <a:r>
              <a:rPr lang="en-GB" noProof="0" dirty="0"/>
              <a:t> el </a:t>
            </a:r>
            <a:r>
              <a:rPr lang="en-GB" noProof="0" dirty="0" err="1"/>
              <a:t>estilo</a:t>
            </a:r>
            <a:r>
              <a:rPr lang="en-GB" noProof="0" dirty="0"/>
              <a:t> de </a:t>
            </a:r>
            <a:r>
              <a:rPr lang="en-GB" noProof="0" dirty="0" err="1"/>
              <a:t>texto</a:t>
            </a:r>
            <a:r>
              <a:rPr lang="en-GB" noProof="0" dirty="0"/>
              <a:t> del </a:t>
            </a:r>
            <a:r>
              <a:rPr lang="en-GB" noProof="0" dirty="0" err="1"/>
              <a:t>patrón</a:t>
            </a:r>
            <a:endParaRPr lang="en-GB" noProof="0" dirty="0"/>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a:t>Haga clic para modificar el estilo de texto del patrón</a:t>
            </a:r>
          </a:p>
          <a:p>
            <a:pPr lvl="1"/>
            <a:r>
              <a:rPr lang="en-GB" noProof="0"/>
              <a:t>Segundo nivel</a:t>
            </a:r>
          </a:p>
          <a:p>
            <a:pPr lvl="2"/>
            <a:r>
              <a:rPr lang="en-GB" noProof="0"/>
              <a:t>Tercer nivel</a:t>
            </a:r>
          </a:p>
          <a:p>
            <a:pPr lvl="3"/>
            <a:r>
              <a:rPr lang="en-GB" noProof="0"/>
              <a:t>Cuarto nivel</a:t>
            </a:r>
          </a:p>
          <a:p>
            <a:pPr lvl="4"/>
            <a:r>
              <a:rPr lang="en-GB" noProof="0"/>
              <a:t>Quinto nivel</a:t>
            </a:r>
          </a:p>
        </p:txBody>
      </p:sp>
    </p:spTree>
    <p:extLst>
      <p:ext uri="{BB962C8B-B14F-4D97-AF65-F5344CB8AC3E}">
        <p14:creationId xmlns:p14="http://schemas.microsoft.com/office/powerpoint/2010/main" val="179983436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grpSp>
        <p:nvGrpSpPr>
          <p:cNvPr id="3" name="Grupo 5">
            <a:extLst>
              <a:ext uri="{FF2B5EF4-FFF2-40B4-BE49-F238E27FC236}">
                <a16:creationId xmlns:a16="http://schemas.microsoft.com/office/drawing/2014/main" id="{0AB4ECEE-4488-0870-1A09-EF459F7742C0}"/>
              </a:ext>
            </a:extLst>
          </p:cNvPr>
          <p:cNvGrpSpPr>
            <a:grpSpLocks/>
          </p:cNvGrpSpPr>
          <p:nvPr userDrawn="1"/>
        </p:nvGrpSpPr>
        <p:grpSpPr bwMode="auto">
          <a:xfrm>
            <a:off x="457200" y="6335713"/>
            <a:ext cx="8229600" cy="261937"/>
            <a:chOff x="457200" y="6126163"/>
            <a:chExt cx="8229600" cy="261298"/>
          </a:xfrm>
        </p:grpSpPr>
        <p:pic>
          <p:nvPicPr>
            <p:cNvPr id="4" name="Imagen 6">
              <a:extLst>
                <a:ext uri="{FF2B5EF4-FFF2-40B4-BE49-F238E27FC236}">
                  <a16:creationId xmlns:a16="http://schemas.microsoft.com/office/drawing/2014/main" id="{BE3375F9-A0F6-B149-8CBB-3FF8984FFF5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ángulo 4">
              <a:extLst>
                <a:ext uri="{FF2B5EF4-FFF2-40B4-BE49-F238E27FC236}">
                  <a16:creationId xmlns:a16="http://schemas.microsoft.com/office/drawing/2014/main" id="{2AD07EA1-EC1E-415B-9B48-97803E866DF7}"/>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
        <p:nvSpPr>
          <p:cNvPr id="2" name="1 Título"/>
          <p:cNvSpPr>
            <a:spLocks noGrp="1"/>
          </p:cNvSpPr>
          <p:nvPr>
            <p:ph type="title"/>
          </p:nvPr>
        </p:nvSpPr>
        <p:spPr/>
        <p:txBody>
          <a:bodyPr/>
          <a:lstStyle/>
          <a:p>
            <a:r>
              <a:rPr lang="en-GB" noProof="0"/>
              <a:t>Haga clic para modificar el estilo de título del patrón</a:t>
            </a:r>
          </a:p>
        </p:txBody>
      </p:sp>
    </p:spTree>
    <p:extLst>
      <p:ext uri="{BB962C8B-B14F-4D97-AF65-F5344CB8AC3E}">
        <p14:creationId xmlns:p14="http://schemas.microsoft.com/office/powerpoint/2010/main" val="41809626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n-GB" noProof="0"/>
              <a:t>Haga clic para modificar el estilo de título del patrón</a:t>
            </a:r>
          </a:p>
        </p:txBody>
      </p:sp>
    </p:spTree>
    <p:extLst>
      <p:ext uri="{BB962C8B-B14F-4D97-AF65-F5344CB8AC3E}">
        <p14:creationId xmlns:p14="http://schemas.microsoft.com/office/powerpoint/2010/main" val="4130812819"/>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5_Diapositiva de título">
    <p:spTree>
      <p:nvGrpSpPr>
        <p:cNvPr id="1" name=""/>
        <p:cNvGrpSpPr/>
        <p:nvPr/>
      </p:nvGrpSpPr>
      <p:grpSpPr>
        <a:xfrm>
          <a:off x="0" y="0"/>
          <a:ext cx="0" cy="0"/>
          <a:chOff x="0" y="0"/>
          <a:chExt cx="0" cy="0"/>
        </a:xfrm>
      </p:grpSpPr>
      <p:grpSp>
        <p:nvGrpSpPr>
          <p:cNvPr id="2" name="Grupo 5">
            <a:extLst>
              <a:ext uri="{FF2B5EF4-FFF2-40B4-BE49-F238E27FC236}">
                <a16:creationId xmlns:a16="http://schemas.microsoft.com/office/drawing/2014/main" id="{9EF75489-48EA-9D99-01C7-B0690B83CD87}"/>
              </a:ext>
            </a:extLst>
          </p:cNvPr>
          <p:cNvGrpSpPr>
            <a:grpSpLocks/>
          </p:cNvGrpSpPr>
          <p:nvPr userDrawn="1"/>
        </p:nvGrpSpPr>
        <p:grpSpPr bwMode="auto">
          <a:xfrm>
            <a:off x="457200" y="6335713"/>
            <a:ext cx="8229600" cy="261937"/>
            <a:chOff x="457200" y="6126163"/>
            <a:chExt cx="8229600" cy="261298"/>
          </a:xfrm>
        </p:grpSpPr>
        <p:pic>
          <p:nvPicPr>
            <p:cNvPr id="3" name="Imagen 6">
              <a:extLst>
                <a:ext uri="{FF2B5EF4-FFF2-40B4-BE49-F238E27FC236}">
                  <a16:creationId xmlns:a16="http://schemas.microsoft.com/office/drawing/2014/main" id="{17305B6B-CF92-D4F5-438D-D504F3AD113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0312" y="6126163"/>
              <a:ext cx="1306488" cy="261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ángulo 3">
              <a:extLst>
                <a:ext uri="{FF2B5EF4-FFF2-40B4-BE49-F238E27FC236}">
                  <a16:creationId xmlns:a16="http://schemas.microsoft.com/office/drawing/2014/main" id="{DF4CD645-F9F2-5DE0-9172-E05476F09F43}"/>
                </a:ext>
              </a:extLst>
            </p:cNvPr>
            <p:cNvSpPr/>
            <p:nvPr userDrawn="1"/>
          </p:nvSpPr>
          <p:spPr>
            <a:xfrm>
              <a:off x="457200" y="6126163"/>
              <a:ext cx="6923088" cy="261298"/>
            </a:xfrm>
            <a:prstGeom prst="rect">
              <a:avLst/>
            </a:prstGeom>
            <a:gradFill flip="none" rotWithShape="1">
              <a:gsLst>
                <a:gs pos="73000">
                  <a:srgbClr val="A7C0DE"/>
                </a:gs>
                <a:gs pos="49000">
                  <a:schemeClr val="accent1">
                    <a:lumMod val="0"/>
                    <a:lumOff val="100000"/>
                  </a:schemeClr>
                </a:gs>
                <a:gs pos="100000">
                  <a:schemeClr val="accent1">
                    <a:lumMod val="100000"/>
                  </a:schemeClr>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spTree>
    <p:extLst>
      <p:ext uri="{BB962C8B-B14F-4D97-AF65-F5344CB8AC3E}">
        <p14:creationId xmlns:p14="http://schemas.microsoft.com/office/powerpoint/2010/main" val="180182527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a:extLst>
              <a:ext uri="{FF2B5EF4-FFF2-40B4-BE49-F238E27FC236}">
                <a16:creationId xmlns:a16="http://schemas.microsoft.com/office/drawing/2014/main" id="{D1B0214B-99E2-51A3-DA45-BE20EFF0863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s-ES"/>
              <a:t>Haga clic para modificar el estilo de título del patrón</a:t>
            </a:r>
          </a:p>
        </p:txBody>
      </p:sp>
      <p:sp>
        <p:nvSpPr>
          <p:cNvPr id="1027" name="2 Marcador de texto">
            <a:extLst>
              <a:ext uri="{FF2B5EF4-FFF2-40B4-BE49-F238E27FC236}">
                <a16:creationId xmlns:a16="http://schemas.microsoft.com/office/drawing/2014/main" id="{FA846D17-8944-17F7-95B0-E6D4243C6D4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s-ES"/>
              <a:t>Haga clic para modificar el estilo de texto del patrón</a:t>
            </a:r>
          </a:p>
          <a:p>
            <a:pPr lvl="1"/>
            <a:r>
              <a:rPr lang="en-GB" altLang="es-ES"/>
              <a:t>Segundo nivel</a:t>
            </a:r>
          </a:p>
          <a:p>
            <a:pPr lvl="2"/>
            <a:r>
              <a:rPr lang="en-GB" altLang="es-ES"/>
              <a:t>Tercer nivel</a:t>
            </a:r>
          </a:p>
        </p:txBody>
      </p:sp>
      <p:sp>
        <p:nvSpPr>
          <p:cNvPr id="4" name="3 Marcador de fecha">
            <a:extLst>
              <a:ext uri="{FF2B5EF4-FFF2-40B4-BE49-F238E27FC236}">
                <a16:creationId xmlns:a16="http://schemas.microsoft.com/office/drawing/2014/main" id="{22ABBC08-6018-CD53-8B35-9F3B0CB4506B}"/>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Lato" panose="020F0502020204030203" pitchFamily="34" charset="0"/>
                <a:ea typeface="Lato" panose="020F0502020204030203" pitchFamily="34" charset="0"/>
                <a:cs typeface="Lato" panose="020F0502020204030203" pitchFamily="34" charset="0"/>
              </a:defRPr>
            </a:lvl1pPr>
          </a:lstStyle>
          <a:p>
            <a:pPr>
              <a:defRPr/>
            </a:pPr>
            <a:fld id="{EC5AA06F-93A3-E24A-B459-9D27E48B8699}" type="datetime1">
              <a:rPr lang="en-GB" altLang="es-ES"/>
              <a:pPr>
                <a:defRPr/>
              </a:pPr>
              <a:t>08/09/2022</a:t>
            </a:fld>
            <a:endParaRPr lang="en-GB" altLang="es-ES"/>
          </a:p>
        </p:txBody>
      </p:sp>
      <p:sp>
        <p:nvSpPr>
          <p:cNvPr id="5" name="4 Marcador de pie de página">
            <a:extLst>
              <a:ext uri="{FF2B5EF4-FFF2-40B4-BE49-F238E27FC236}">
                <a16:creationId xmlns:a16="http://schemas.microsoft.com/office/drawing/2014/main" id="{54ACDBFA-0D9F-5EDC-7F8A-5C28B58F006E}"/>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Lato" panose="020F0502020204030203" pitchFamily="34" charset="0"/>
                <a:ea typeface="Lato" panose="020F0502020204030203" pitchFamily="34" charset="0"/>
                <a:cs typeface="Lato" panose="020F0502020204030203" pitchFamily="34" charset="0"/>
              </a:defRPr>
            </a:lvl1pPr>
          </a:lstStyle>
          <a:p>
            <a:pPr>
              <a:defRPr/>
            </a:pPr>
            <a:endParaRPr lang="en-GB"/>
          </a:p>
        </p:txBody>
      </p:sp>
    </p:spTree>
  </p:cSld>
  <p:clrMap bg1="lt1" tx1="dk1" bg2="lt2" tx2="dk2" accent1="accent1" accent2="accent2" accent3="accent3" accent4="accent4" accent5="accent5" accent6="accent6" hlink="hlink" folHlink="folHlink"/>
  <p:sldLayoutIdLst>
    <p:sldLayoutId id="2147485946" r:id="rId1"/>
    <p:sldLayoutId id="2147485947" r:id="rId2"/>
    <p:sldLayoutId id="2147485948" r:id="rId3"/>
    <p:sldLayoutId id="2147485949" r:id="rId4"/>
    <p:sldLayoutId id="2147485950" r:id="rId5"/>
    <p:sldLayoutId id="2147485951" r:id="rId6"/>
    <p:sldLayoutId id="2147485952" r:id="rId7"/>
    <p:sldLayoutId id="2147485953" r:id="rId8"/>
    <p:sldLayoutId id="2147485954" r:id="rId9"/>
    <p:sldLayoutId id="2147485955" r:id="rId10"/>
  </p:sldLayoutIdLst>
  <p:transition spd="slow"/>
  <p:txStyles>
    <p:titleStyle>
      <a:lvl1pPr algn="l" rtl="0" eaLnBrk="0" fontAlgn="base" hangingPunct="0">
        <a:spcBef>
          <a:spcPct val="0"/>
        </a:spcBef>
        <a:spcAft>
          <a:spcPct val="0"/>
        </a:spcAft>
        <a:defRPr sz="3600" b="1" kern="1200">
          <a:solidFill>
            <a:srgbClr val="5A89C1"/>
          </a:solidFill>
          <a:latin typeface="Lato" panose="020F0502020204030203" pitchFamily="34" charset="0"/>
          <a:ea typeface="Lato" panose="020F0502020204030203" pitchFamily="34" charset="0"/>
          <a:cs typeface="Lato" panose="020F0502020204030203" pitchFamily="34" charset="0"/>
        </a:defRPr>
      </a:lvl1pPr>
      <a:lvl2pPr algn="l" rtl="0" eaLnBrk="0" fontAlgn="base" hangingPunct="0">
        <a:spcBef>
          <a:spcPct val="0"/>
        </a:spcBef>
        <a:spcAft>
          <a:spcPct val="0"/>
        </a:spcAft>
        <a:defRPr sz="3600" b="1">
          <a:solidFill>
            <a:srgbClr val="5A89C1"/>
          </a:solidFill>
          <a:latin typeface="Lato" panose="020F0502020204030203" pitchFamily="34" charset="0"/>
          <a:ea typeface="Lato" panose="020F0502020204030203" pitchFamily="34" charset="0"/>
          <a:cs typeface="Lato" panose="020F0502020204030203" pitchFamily="34" charset="0"/>
        </a:defRPr>
      </a:lvl2pPr>
      <a:lvl3pPr algn="l" rtl="0" eaLnBrk="0" fontAlgn="base" hangingPunct="0">
        <a:spcBef>
          <a:spcPct val="0"/>
        </a:spcBef>
        <a:spcAft>
          <a:spcPct val="0"/>
        </a:spcAft>
        <a:defRPr sz="3600" b="1">
          <a:solidFill>
            <a:srgbClr val="5A89C1"/>
          </a:solidFill>
          <a:latin typeface="Lato" panose="020F0502020204030203" pitchFamily="34" charset="0"/>
          <a:ea typeface="Lato" panose="020F0502020204030203" pitchFamily="34" charset="0"/>
          <a:cs typeface="Lato" panose="020F0502020204030203" pitchFamily="34" charset="0"/>
        </a:defRPr>
      </a:lvl3pPr>
      <a:lvl4pPr algn="l" rtl="0" eaLnBrk="0" fontAlgn="base" hangingPunct="0">
        <a:spcBef>
          <a:spcPct val="0"/>
        </a:spcBef>
        <a:spcAft>
          <a:spcPct val="0"/>
        </a:spcAft>
        <a:defRPr sz="3600" b="1">
          <a:solidFill>
            <a:srgbClr val="5A89C1"/>
          </a:solidFill>
          <a:latin typeface="Lato" panose="020F0502020204030203" pitchFamily="34" charset="0"/>
          <a:ea typeface="Lato" panose="020F0502020204030203" pitchFamily="34" charset="0"/>
          <a:cs typeface="Lato" panose="020F0502020204030203" pitchFamily="34" charset="0"/>
        </a:defRPr>
      </a:lvl4pPr>
      <a:lvl5pPr algn="l" rtl="0" eaLnBrk="0" fontAlgn="base" hangingPunct="0">
        <a:spcBef>
          <a:spcPct val="0"/>
        </a:spcBef>
        <a:spcAft>
          <a:spcPct val="0"/>
        </a:spcAft>
        <a:defRPr sz="3600" b="1">
          <a:solidFill>
            <a:srgbClr val="5A89C1"/>
          </a:solidFill>
          <a:latin typeface="Lato" panose="020F0502020204030203" pitchFamily="34" charset="0"/>
          <a:ea typeface="Lato" panose="020F0502020204030203" pitchFamily="34" charset="0"/>
          <a:cs typeface="Lato" panose="020F0502020204030203" pitchFamily="34" charset="0"/>
        </a:defRPr>
      </a:lvl5pPr>
      <a:lvl6pPr marL="457200" algn="ctr" rtl="0" fontAlgn="base">
        <a:spcBef>
          <a:spcPct val="0"/>
        </a:spcBef>
        <a:spcAft>
          <a:spcPct val="0"/>
        </a:spcAft>
        <a:defRPr sz="4000">
          <a:solidFill>
            <a:schemeClr val="bg1"/>
          </a:solidFill>
          <a:latin typeface="Arial" charset="0"/>
          <a:cs typeface="Arial" charset="0"/>
        </a:defRPr>
      </a:lvl6pPr>
      <a:lvl7pPr marL="914400" algn="ctr" rtl="0" fontAlgn="base">
        <a:spcBef>
          <a:spcPct val="0"/>
        </a:spcBef>
        <a:spcAft>
          <a:spcPct val="0"/>
        </a:spcAft>
        <a:defRPr sz="4000">
          <a:solidFill>
            <a:schemeClr val="bg1"/>
          </a:solidFill>
          <a:latin typeface="Arial" charset="0"/>
          <a:cs typeface="Arial" charset="0"/>
        </a:defRPr>
      </a:lvl7pPr>
      <a:lvl8pPr marL="1371600" algn="ctr" rtl="0" fontAlgn="base">
        <a:spcBef>
          <a:spcPct val="0"/>
        </a:spcBef>
        <a:spcAft>
          <a:spcPct val="0"/>
        </a:spcAft>
        <a:defRPr sz="4000">
          <a:solidFill>
            <a:schemeClr val="bg1"/>
          </a:solidFill>
          <a:latin typeface="Arial" charset="0"/>
          <a:cs typeface="Arial" charset="0"/>
        </a:defRPr>
      </a:lvl8pPr>
      <a:lvl9pPr marL="1828800" algn="ctr" rtl="0" fontAlgn="base">
        <a:spcBef>
          <a:spcPct val="0"/>
        </a:spcBef>
        <a:spcAft>
          <a:spcPct val="0"/>
        </a:spcAft>
        <a:defRPr sz="40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
        <a:defRPr sz="2800" kern="1200">
          <a:solidFill>
            <a:srgbClr val="595959"/>
          </a:solidFill>
          <a:latin typeface="Lato" panose="020F0502020204030203" pitchFamily="34" charset="0"/>
          <a:ea typeface="Lato" panose="020F0502020204030203" pitchFamily="34" charset="0"/>
          <a:cs typeface="Lato" panose="020F0502020204030203"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rgbClr val="595959"/>
          </a:solidFill>
          <a:latin typeface="Lato" panose="020F0502020204030203" pitchFamily="34" charset="0"/>
          <a:ea typeface="Lato" panose="020F0502020204030203" pitchFamily="34" charset="0"/>
          <a:cs typeface="Lato" panose="020F0502020204030203" pitchFamily="34" charset="0"/>
        </a:defRPr>
      </a:lvl2pPr>
      <a:lvl3pPr marL="1143000" indent="-228600" algn="l" rtl="0" eaLnBrk="0" fontAlgn="base" hangingPunct="0">
        <a:spcBef>
          <a:spcPct val="20000"/>
        </a:spcBef>
        <a:spcAft>
          <a:spcPct val="0"/>
        </a:spcAft>
        <a:buFont typeface="Wingdings" pitchFamily="2" charset="2"/>
        <a:buChar char="§"/>
        <a:defRPr sz="2000" kern="1200">
          <a:solidFill>
            <a:srgbClr val="595959"/>
          </a:solidFill>
          <a:latin typeface="Lato" panose="020F0502020204030203" pitchFamily="34" charset="0"/>
          <a:ea typeface="Lato" panose="020F0502020204030203" pitchFamily="34" charset="0"/>
          <a:cs typeface="Lato" panose="020F0502020204030203" pitchFamily="34" charset="0"/>
        </a:defRPr>
      </a:lvl3pPr>
      <a:lvl4pPr marL="1600200" indent="-228600" algn="l" rtl="0" eaLnBrk="0" fontAlgn="base" hangingPunct="0">
        <a:spcBef>
          <a:spcPct val="20000"/>
        </a:spcBef>
        <a:spcAft>
          <a:spcPct val="0"/>
        </a:spcAft>
        <a:buFont typeface="Arial" panose="020B0604020202020204" pitchFamily="34" charset="0"/>
        <a:buChar char="–"/>
        <a:defRPr kern="1200">
          <a:solidFill>
            <a:srgbClr val="404040"/>
          </a:solidFill>
          <a:latin typeface="Lato" panose="020F0502020204030203" pitchFamily="34" charset="0"/>
          <a:ea typeface="Lato" panose="020F0502020204030203" pitchFamily="34" charset="0"/>
          <a:cs typeface="Lato" panose="020F0502020204030203" pitchFamily="34" charset="0"/>
        </a:defRPr>
      </a:lvl4pPr>
      <a:lvl5pPr marL="2057400" indent="-228600" algn="l" rtl="0" eaLnBrk="0" fontAlgn="base" hangingPunct="0">
        <a:spcBef>
          <a:spcPct val="20000"/>
        </a:spcBef>
        <a:spcAft>
          <a:spcPct val="0"/>
        </a:spcAft>
        <a:buFont typeface="Arial" panose="020B0604020202020204" pitchFamily="34" charset="0"/>
        <a:buChar char="»"/>
        <a:defRPr kern="1200">
          <a:solidFill>
            <a:srgbClr val="404040"/>
          </a:solidFill>
          <a:latin typeface="Lato" panose="020F0502020204030203" pitchFamily="34" charset="0"/>
          <a:ea typeface="Lato" panose="020F0502020204030203" pitchFamily="34" charset="0"/>
          <a:cs typeface="Lato" panose="020F0502020204030203"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hyperlink" Target="https://github.com/aureliotobias"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Subtítulo 2">
            <a:extLst>
              <a:ext uri="{FF2B5EF4-FFF2-40B4-BE49-F238E27FC236}">
                <a16:creationId xmlns:a16="http://schemas.microsoft.com/office/drawing/2014/main" id="{A6E00581-8A0B-5B6F-4A71-E7B8D62A2124}"/>
              </a:ext>
            </a:extLst>
          </p:cNvPr>
          <p:cNvSpPr>
            <a:spLocks noGrp="1"/>
          </p:cNvSpPr>
          <p:nvPr>
            <p:ph type="subTitle" idx="1"/>
          </p:nvPr>
        </p:nvSpPr>
        <p:spPr>
          <a:xfrm>
            <a:off x="0" y="3611880"/>
            <a:ext cx="7342188" cy="1261334"/>
          </a:xfrm>
        </p:spPr>
        <p:txBody>
          <a:bodyPr/>
          <a:lstStyle/>
          <a:p>
            <a:pPr algn="ctr"/>
            <a:r>
              <a:rPr lang="en-GB" altLang="es-ES" sz="1800" b="1" dirty="0">
                <a:ea typeface="ＭＳ Ｐゴシック" panose="020B0600070205080204" pitchFamily="34" charset="-128"/>
              </a:rPr>
              <a:t>Aurelio Tobías, Ben Armstrong, Antonio </a:t>
            </a:r>
            <a:r>
              <a:rPr lang="en-GB" altLang="es-ES" sz="1800" b="1" dirty="0" err="1">
                <a:ea typeface="ＭＳ Ｐゴシック" panose="020B0600070205080204" pitchFamily="34" charset="-128"/>
              </a:rPr>
              <a:t>Gasparrini</a:t>
            </a:r>
            <a:endParaRPr lang="en-GB" altLang="es-ES" sz="1800" b="1" dirty="0">
              <a:ea typeface="ＭＳ Ｐゴシック" panose="020B0600070205080204" pitchFamily="34" charset="-128"/>
            </a:endParaRPr>
          </a:p>
          <a:p>
            <a:pPr algn="ctr"/>
            <a:endParaRPr lang="en-GB" altLang="es-ES" sz="1200" dirty="0">
              <a:ea typeface="ＭＳ Ｐゴシック" panose="020B0600070205080204" pitchFamily="34" charset="-128"/>
            </a:endParaRPr>
          </a:p>
          <a:p>
            <a:pPr algn="ctr"/>
            <a:r>
              <a:rPr lang="en-GB" altLang="es-ES" sz="1400" dirty="0">
                <a:ea typeface="ＭＳ Ｐゴシック" panose="020B0600070205080204" pitchFamily="34" charset="-128"/>
              </a:rPr>
              <a:t>Spanish Council for Scientific Research </a:t>
            </a:r>
          </a:p>
          <a:p>
            <a:pPr algn="ctr"/>
            <a:r>
              <a:rPr lang="en-GB" altLang="es-ES" sz="1400" dirty="0">
                <a:ea typeface="ＭＳ Ｐゴシック" panose="020B0600070205080204" pitchFamily="34" charset="-128"/>
              </a:rPr>
              <a:t>and London School of Hygiene and Tropical Medicine</a:t>
            </a:r>
          </a:p>
        </p:txBody>
      </p:sp>
      <p:sp>
        <p:nvSpPr>
          <p:cNvPr id="12290" name="Subtítulo 2">
            <a:extLst>
              <a:ext uri="{FF2B5EF4-FFF2-40B4-BE49-F238E27FC236}">
                <a16:creationId xmlns:a16="http://schemas.microsoft.com/office/drawing/2014/main" id="{C2386BF7-B691-06FD-441C-C756EE379A62}"/>
              </a:ext>
            </a:extLst>
          </p:cNvPr>
          <p:cNvSpPr txBox="1">
            <a:spLocks/>
          </p:cNvSpPr>
          <p:nvPr/>
        </p:nvSpPr>
        <p:spPr bwMode="auto">
          <a:xfrm>
            <a:off x="7353300" y="3206750"/>
            <a:ext cx="1801813" cy="725488"/>
          </a:xfrm>
          <a:prstGeom prst="rect">
            <a:avLst/>
          </a:prstGeom>
          <a:noFill/>
          <a:ln>
            <a:noFill/>
          </a:ln>
        </p:spPr>
        <p:txBody>
          <a:bodyPr/>
          <a:lstStyle>
            <a:lvl1pPr>
              <a:spcBef>
                <a:spcPct val="20000"/>
              </a:spcBef>
              <a:buFont typeface="Wingdings" pitchFamily="2" charset="2"/>
              <a:buChar char="§"/>
              <a:defRPr sz="2800">
                <a:solidFill>
                  <a:srgbClr val="595959"/>
                </a:solidFill>
                <a:latin typeface="Lato" panose="020F0502020204030203" pitchFamily="34" charset="77"/>
                <a:ea typeface="Lato" panose="020F0502020204030203" pitchFamily="34" charset="77"/>
                <a:cs typeface="Lato" panose="020F0502020204030203" pitchFamily="34" charset="77"/>
              </a:defRPr>
            </a:lvl1pPr>
            <a:lvl2pPr marL="742950" indent="-285750">
              <a:spcBef>
                <a:spcPct val="20000"/>
              </a:spcBef>
              <a:buFont typeface="Arial" panose="020B0604020202020204" pitchFamily="34" charset="0"/>
              <a:buChar char="•"/>
              <a:defRPr sz="2400">
                <a:solidFill>
                  <a:srgbClr val="595959"/>
                </a:solidFill>
                <a:latin typeface="Lato" panose="020F0502020204030203" pitchFamily="34" charset="77"/>
                <a:ea typeface="Lato" panose="020F0502020204030203" pitchFamily="34" charset="77"/>
                <a:cs typeface="Lato" panose="020F0502020204030203" pitchFamily="34" charset="77"/>
              </a:defRPr>
            </a:lvl2pPr>
            <a:lvl3pPr marL="1143000" indent="-228600">
              <a:spcBef>
                <a:spcPct val="20000"/>
              </a:spcBef>
              <a:buFont typeface="Wingdings" pitchFamily="2" charset="2"/>
              <a:buChar char="§"/>
              <a:defRPr sz="2000">
                <a:solidFill>
                  <a:srgbClr val="595959"/>
                </a:solidFill>
                <a:latin typeface="Lato" panose="020F0502020204030203" pitchFamily="34" charset="77"/>
                <a:ea typeface="Lato" panose="020F0502020204030203" pitchFamily="34" charset="77"/>
                <a:cs typeface="Lato" panose="020F0502020204030203" pitchFamily="34" charset="77"/>
              </a:defRPr>
            </a:lvl3pPr>
            <a:lvl4pPr marL="1600200" indent="-228600">
              <a:spcBef>
                <a:spcPct val="20000"/>
              </a:spcBef>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4pPr>
            <a:lvl5pPr marL="2057400" indent="-228600">
              <a:spcBef>
                <a:spcPct val="20000"/>
              </a:spcBef>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5pPr>
            <a:lvl6pPr marL="2514600" indent="-228600" eaLnBrk="0" fontAlgn="base" hangingPunct="0">
              <a:spcBef>
                <a:spcPct val="20000"/>
              </a:spcBef>
              <a:spcAft>
                <a:spcPct val="0"/>
              </a:spcAft>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6pPr>
            <a:lvl7pPr marL="2971800" indent="-228600" eaLnBrk="0" fontAlgn="base" hangingPunct="0">
              <a:spcBef>
                <a:spcPct val="20000"/>
              </a:spcBef>
              <a:spcAft>
                <a:spcPct val="0"/>
              </a:spcAft>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7pPr>
            <a:lvl8pPr marL="3429000" indent="-228600" eaLnBrk="0" fontAlgn="base" hangingPunct="0">
              <a:spcBef>
                <a:spcPct val="20000"/>
              </a:spcBef>
              <a:spcAft>
                <a:spcPct val="0"/>
              </a:spcAft>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8pPr>
            <a:lvl9pPr marL="3886200" indent="-228600" eaLnBrk="0" fontAlgn="base" hangingPunct="0">
              <a:spcBef>
                <a:spcPct val="20000"/>
              </a:spcBef>
              <a:spcAft>
                <a:spcPct val="0"/>
              </a:spcAft>
              <a:buFont typeface="Arial" panose="020B0604020202020204" pitchFamily="34" charset="0"/>
              <a:buChar char="»"/>
              <a:defRPr>
                <a:solidFill>
                  <a:srgbClr val="404040"/>
                </a:solidFill>
                <a:latin typeface="Lato" panose="020F0502020204030203" pitchFamily="34" charset="77"/>
                <a:ea typeface="Lato" panose="020F0502020204030203" pitchFamily="34" charset="77"/>
                <a:cs typeface="Lato" panose="020F0502020204030203" pitchFamily="34" charset="77"/>
              </a:defRPr>
            </a:lvl9pPr>
          </a:lstStyle>
          <a:p>
            <a:pPr algn="ctr">
              <a:buFont typeface="Arial" panose="020B0604020202020204" pitchFamily="34" charset="0"/>
              <a:buNone/>
              <a:defRPr/>
            </a:pPr>
            <a:r>
              <a:rPr lang="fr-FR" altLang="es-ES" sz="1050" b="1" dirty="0">
                <a:solidFill>
                  <a:srgbClr val="0070C0"/>
                </a:solidFill>
                <a:ea typeface="ＭＳ Ｐゴシック" panose="020B0600070205080204" pitchFamily="34" charset="-128"/>
                <a:cs typeface="Arial" panose="020B0604020202020204" pitchFamily="34" charset="0"/>
              </a:rPr>
              <a:t>2022 UK Stata </a:t>
            </a:r>
            <a:r>
              <a:rPr lang="en-GB" altLang="es-ES" sz="1050" b="1" dirty="0">
                <a:solidFill>
                  <a:srgbClr val="0070C0"/>
                </a:solidFill>
                <a:ea typeface="ＭＳ Ｐゴシック" panose="020B0600070205080204" pitchFamily="34" charset="-128"/>
                <a:cs typeface="Arial" panose="020B0604020202020204" pitchFamily="34" charset="0"/>
              </a:rPr>
              <a:t>Conference</a:t>
            </a:r>
            <a:endParaRPr lang="en-GB" altLang="es-ES" sz="1050" dirty="0">
              <a:solidFill>
                <a:srgbClr val="0070C0"/>
              </a:solidFill>
              <a:ea typeface="ＭＳ Ｐゴシック" panose="020B0600070205080204" pitchFamily="34" charset="-128"/>
              <a:cs typeface="Arial" panose="020B0604020202020204" pitchFamily="34" charset="0"/>
            </a:endParaRPr>
          </a:p>
          <a:p>
            <a:pPr algn="ctr">
              <a:buFont typeface="Arial" panose="020B0604020202020204" pitchFamily="34" charset="0"/>
              <a:buNone/>
              <a:defRPr/>
            </a:pPr>
            <a:r>
              <a:rPr lang="en-GB" altLang="es-ES" sz="1050" dirty="0">
                <a:solidFill>
                  <a:srgbClr val="0070C0"/>
                </a:solidFill>
                <a:ea typeface="ＭＳ Ｐゴシック" panose="020B0600070205080204" pitchFamily="34" charset="-128"/>
                <a:cs typeface="Arial" panose="020B0604020202020204" pitchFamily="34" charset="0"/>
              </a:rPr>
              <a:t>8 September | London</a:t>
            </a:r>
          </a:p>
        </p:txBody>
      </p:sp>
      <p:sp>
        <p:nvSpPr>
          <p:cNvPr id="12291" name="Título 1">
            <a:extLst>
              <a:ext uri="{FF2B5EF4-FFF2-40B4-BE49-F238E27FC236}">
                <a16:creationId xmlns:a16="http://schemas.microsoft.com/office/drawing/2014/main" id="{AC57E0EF-D9BE-808D-5CB5-916FF8F5313F}"/>
              </a:ext>
            </a:extLst>
          </p:cNvPr>
          <p:cNvSpPr>
            <a:spLocks noGrp="1"/>
          </p:cNvSpPr>
          <p:nvPr>
            <p:ph type="ctrTitle"/>
          </p:nvPr>
        </p:nvSpPr>
        <p:spPr>
          <a:xfrm>
            <a:off x="0" y="1506072"/>
            <a:ext cx="7342188" cy="2105808"/>
          </a:xfrm>
        </p:spPr>
        <p:txBody>
          <a:bodyPr/>
          <a:lstStyle/>
          <a:p>
            <a:pPr algn="ctr">
              <a:spcBef>
                <a:spcPts val="600"/>
              </a:spcBef>
              <a:spcAft>
                <a:spcPts val="1200"/>
              </a:spcAft>
            </a:pPr>
            <a:r>
              <a:rPr lang="en-GB" altLang="es-ES" sz="3200" dirty="0">
                <a:ea typeface="ＭＳ Ｐゴシック" panose="020B0600070205080204" pitchFamily="34" charset="-128"/>
              </a:rPr>
              <a:t>Distributed lag non-linear</a:t>
            </a:r>
            <a:br>
              <a:rPr lang="en-GB" altLang="es-ES" sz="3200" dirty="0">
                <a:ea typeface="ＭＳ Ｐゴシック" panose="020B0600070205080204" pitchFamily="34" charset="-128"/>
              </a:rPr>
            </a:br>
            <a:r>
              <a:rPr lang="en-GB" altLang="es-ES" sz="3200" dirty="0">
                <a:ea typeface="ＭＳ Ｐゴシック" panose="020B0600070205080204" pitchFamily="34" charset="-128"/>
              </a:rPr>
              <a:t> models in Stata</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a:extLst>
              <a:ext uri="{FF2B5EF4-FFF2-40B4-BE49-F238E27FC236}">
                <a16:creationId xmlns:a16="http://schemas.microsoft.com/office/drawing/2014/main" id="{B1C088FC-0518-6837-A3D7-8D6F7C99C1AD}"/>
              </a:ext>
            </a:extLst>
          </p:cNvPr>
          <p:cNvSpPr>
            <a:spLocks noGrp="1"/>
          </p:cNvSpPr>
          <p:nvPr>
            <p:ph type="title"/>
          </p:nvPr>
        </p:nvSpPr>
        <p:spPr/>
        <p:txBody>
          <a:bodyPr/>
          <a:lstStyle/>
          <a:p>
            <a:r>
              <a:rPr lang="en-GB" altLang="es-ES" sz="3400">
                <a:solidFill>
                  <a:schemeClr val="accent1"/>
                </a:solidFill>
                <a:ea typeface="ＭＳ Ｐゴシック" panose="020B0600070205080204" pitchFamily="34" charset="-128"/>
              </a:rPr>
              <a:t>DLNM in Stata – </a:t>
            </a:r>
            <a:r>
              <a:rPr lang="en-GB" altLang="es-ES" sz="3400">
                <a:solidFill>
                  <a:schemeClr val="accent1"/>
                </a:solidFill>
                <a:latin typeface="Courier New" panose="02070309020205020404" pitchFamily="49" charset="0"/>
                <a:ea typeface="ＭＳ Ｐゴシック" panose="020B0600070205080204" pitchFamily="34" charset="-128"/>
                <a:cs typeface="Courier New" panose="02070309020205020404" pitchFamily="49" charset="0"/>
              </a:rPr>
              <a:t>crossbasis</a:t>
            </a:r>
            <a:endParaRPr lang="en-GB" altLang="es-ES" sz="3400">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3" name="Marcador de contenido 2">
            <a:extLst>
              <a:ext uri="{FF2B5EF4-FFF2-40B4-BE49-F238E27FC236}">
                <a16:creationId xmlns:a16="http://schemas.microsoft.com/office/drawing/2014/main" id="{52539E35-9472-B83C-BCA6-54E84664D3DD}"/>
              </a:ext>
            </a:extLst>
          </p:cNvPr>
          <p:cNvSpPr>
            <a:spLocks noGrp="1"/>
          </p:cNvSpPr>
          <p:nvPr>
            <p:ph idx="1"/>
          </p:nvPr>
        </p:nvSpPr>
        <p:spPr>
          <a:xfrm>
            <a:off x="457200" y="1600200"/>
            <a:ext cx="8686800" cy="4525963"/>
          </a:xfrm>
        </p:spPr>
        <p:txBody>
          <a:bodyPr/>
          <a:lstStyle/>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Type of exposure-response functions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for the predictor variable and the lag distribution</a:t>
            </a:r>
          </a:p>
          <a:p>
            <a:pPr marL="0" indent="0">
              <a:buNone/>
              <a:defRPr/>
            </a:pPr>
            <a:endParaRPr lang="en-GB" sz="1200" b="1" u="sng"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function               Description</a:t>
            </a:r>
          </a:p>
          <a:p>
            <a:pPr marL="0" indent="0">
              <a:lnSpc>
                <a:spcPct val="50000"/>
              </a:lnSpc>
              <a:spcBef>
                <a:spcPts val="10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    </a:t>
            </a:r>
          </a:p>
          <a:p>
            <a:pPr marL="0" indent="0">
              <a:spcBef>
                <a:spcPts val="100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ncs</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(default)          natural cubic spline</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poly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polynomial</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strata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strata defined by right-open intervals.     </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thresholds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double threshold model</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lowthreshold</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hockey-stick - non-zero slope at low values </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highthreshold</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hockey-stick - non-zero slope at high values</a:t>
            </a:r>
          </a:p>
          <a:p>
            <a:pPr marL="0" indent="0">
              <a:lnSpc>
                <a:spcPct val="50000"/>
              </a:lnSpc>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a:t>
            </a:r>
          </a:p>
        </p:txBody>
      </p:sp>
    </p:spTree>
    <p:extLst>
      <p:ext uri="{BB962C8B-B14F-4D97-AF65-F5344CB8AC3E}">
        <p14:creationId xmlns:p14="http://schemas.microsoft.com/office/powerpoint/2010/main" val="2865271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478423"/>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use </a:t>
            </a:r>
            <a:r>
              <a:rPr lang="es-ES" sz="1000" b="1" dirty="0" err="1">
                <a:latin typeface="Courier New" panose="02070309020205020404" pitchFamily="49" charset="0"/>
                <a:cs typeface="Courier New" panose="02070309020205020404" pitchFamily="49" charset="0"/>
              </a:rPr>
              <a:t>nydata</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clear</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(New York data set 1987-1997)</a:t>
            </a:r>
          </a:p>
          <a:p>
            <a:endParaRPr lang="es-ES" sz="1000"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describe</a:t>
            </a:r>
          </a:p>
          <a:p>
            <a:r>
              <a:rPr lang="es-ES" sz="1000" dirty="0" err="1">
                <a:latin typeface="Courier New" panose="02070309020205020404" pitchFamily="49" charset="0"/>
                <a:cs typeface="Courier New" panose="02070309020205020404" pitchFamily="49" charset="0"/>
              </a:rPr>
              <a:t>Contains</a:t>
            </a:r>
            <a:r>
              <a:rPr lang="es-ES" sz="1000" dirty="0">
                <a:latin typeface="Courier New" panose="02070309020205020404" pitchFamily="49" charset="0"/>
                <a:cs typeface="Courier New" panose="02070309020205020404" pitchFamily="49" charset="0"/>
              </a:rPr>
              <a:t> data </a:t>
            </a:r>
            <a:r>
              <a:rPr lang="es-ES" sz="1000" dirty="0" err="1">
                <a:latin typeface="Courier New" panose="02070309020205020404" pitchFamily="49" charset="0"/>
                <a:cs typeface="Courier New" panose="02070309020205020404" pitchFamily="49" charset="0"/>
              </a:rPr>
              <a:t>from</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nydata.dta</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obs</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4,018</a:t>
            </a:r>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vars</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storage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display</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variable </a:t>
            </a:r>
            <a:r>
              <a:rPr lang="es-ES" sz="1000" dirty="0" err="1">
                <a:latin typeface="Courier New" panose="02070309020205020404" pitchFamily="49" charset="0"/>
                <a:cs typeface="Courier New" panose="02070309020205020404" pitchFamily="49" charset="0"/>
              </a:rPr>
              <a:t>name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type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format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label</a:t>
            </a:r>
            <a:r>
              <a:rPr lang="es-ES" sz="1000" dirty="0">
                <a:latin typeface="Courier New" panose="02070309020205020404" pitchFamily="49" charset="0"/>
                <a:cs typeface="Courier New" panose="02070309020205020404" pitchFamily="49" charset="0"/>
              </a:rPr>
              <a:t>      variable </a:t>
            </a:r>
            <a:r>
              <a:rPr lang="es-ES" sz="1000" dirty="0" err="1">
                <a:latin typeface="Courier New" panose="02070309020205020404" pitchFamily="49" charset="0"/>
                <a:cs typeface="Courier New" panose="02070309020205020404" pitchFamily="49" charset="0"/>
              </a:rPr>
              <a:t>label</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date  </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int</a:t>
            </a:r>
            <a:r>
              <a:rPr lang="es-ES" sz="1000" dirty="0">
                <a:latin typeface="Courier New" panose="02070309020205020404" pitchFamily="49" charset="0"/>
                <a:cs typeface="Courier New" panose="02070309020205020404" pitchFamily="49" charset="0"/>
              </a:rPr>
              <a:t>     %d                    </a:t>
            </a:r>
            <a:r>
              <a:rPr lang="es-ES" sz="1000" b="1" dirty="0">
                <a:latin typeface="Courier New" panose="02070309020205020404" pitchFamily="49" charset="0"/>
                <a:cs typeface="Courier New" panose="02070309020205020404" pitchFamily="49" charset="0"/>
              </a:rPr>
              <a:t>date</a:t>
            </a:r>
          </a:p>
          <a:p>
            <a:r>
              <a:rPr lang="es-ES" sz="1000" b="1" dirty="0" err="1">
                <a:latin typeface="Courier New" panose="02070309020205020404" pitchFamily="49" charset="0"/>
                <a:cs typeface="Courier New" panose="02070309020205020404" pitchFamily="49" charset="0"/>
              </a:rPr>
              <a:t>year</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int</a:t>
            </a:r>
            <a:r>
              <a:rPr lang="es-ES" sz="1000" dirty="0">
                <a:latin typeface="Courier New" panose="02070309020205020404" pitchFamily="49" charset="0"/>
                <a:cs typeface="Courier New" panose="02070309020205020404" pitchFamily="49" charset="0"/>
              </a:rPr>
              <a:t>     %9.0g                 </a:t>
            </a:r>
            <a:r>
              <a:rPr lang="es-ES" sz="1000" b="1" dirty="0" err="1">
                <a:latin typeface="Courier New" panose="02070309020205020404" pitchFamily="49" charset="0"/>
                <a:cs typeface="Courier New" panose="02070309020205020404" pitchFamily="49" charset="0"/>
              </a:rPr>
              <a:t>year</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month</a:t>
            </a:r>
            <a:r>
              <a:rPr lang="es-ES" sz="1000" dirty="0">
                <a:latin typeface="Courier New" panose="02070309020205020404" pitchFamily="49" charset="0"/>
                <a:cs typeface="Courier New" panose="02070309020205020404" pitchFamily="49" charset="0"/>
              </a:rPr>
              <a:t>           byte    %9.0g                 </a:t>
            </a:r>
            <a:r>
              <a:rPr lang="es-ES" sz="1000" b="1" dirty="0" err="1">
                <a:latin typeface="Courier New" panose="02070309020205020404" pitchFamily="49" charset="0"/>
                <a:cs typeface="Courier New" panose="02070309020205020404" pitchFamily="49" charset="0"/>
              </a:rPr>
              <a:t>month</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day</a:t>
            </a:r>
            <a:r>
              <a:rPr lang="es-ES" sz="1000" dirty="0">
                <a:latin typeface="Courier New" panose="02070309020205020404" pitchFamily="49" charset="0"/>
                <a:cs typeface="Courier New" panose="02070309020205020404" pitchFamily="49" charset="0"/>
              </a:rPr>
              <a:t>             byte    %9.0g                 </a:t>
            </a:r>
            <a:r>
              <a:rPr lang="es-ES" sz="1000" b="1" dirty="0" err="1">
                <a:latin typeface="Courier New" panose="02070309020205020404" pitchFamily="49" charset="0"/>
                <a:cs typeface="Courier New" panose="02070309020205020404" pitchFamily="49" charset="0"/>
              </a:rPr>
              <a:t>day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of</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month</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doy </a:t>
            </a:r>
            <a:r>
              <a:rPr lang="es-ES" sz="1000" dirty="0">
                <a:latin typeface="Courier New" panose="02070309020205020404" pitchFamily="49" charset="0"/>
                <a:cs typeface="Courier New" panose="02070309020205020404" pitchFamily="49" charset="0"/>
              </a:rPr>
              <a:t>            byte    %9.0g                 </a:t>
            </a:r>
            <a:r>
              <a:rPr lang="es-ES" sz="1000" b="1" dirty="0" err="1">
                <a:latin typeface="Courier New" panose="02070309020205020404" pitchFamily="49" charset="0"/>
                <a:cs typeface="Courier New" panose="02070309020205020404" pitchFamily="49" charset="0"/>
              </a:rPr>
              <a:t>day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of</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year</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dow</a:t>
            </a:r>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            byte    %9.0g                 </a:t>
            </a:r>
            <a:r>
              <a:rPr lang="es-ES" sz="1000" b="1" dirty="0" err="1">
                <a:latin typeface="Courier New" panose="02070309020205020404" pitchFamily="49" charset="0"/>
                <a:cs typeface="Courier New" panose="02070309020205020404" pitchFamily="49" charset="0"/>
              </a:rPr>
              <a:t>day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of</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week</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           byte    %8.0g                 </a:t>
            </a:r>
            <a:r>
              <a:rPr lang="es-ES" sz="1000" b="1" dirty="0" err="1">
                <a:latin typeface="Courier New" panose="02070309020205020404" pitchFamily="49" charset="0"/>
                <a:cs typeface="Courier New" panose="02070309020205020404" pitchFamily="49" charset="0"/>
              </a:rPr>
              <a:t>mortality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counts</a:t>
            </a:r>
            <a:endParaRPr lang="es-ES" sz="1000" b="1" dirty="0">
              <a:latin typeface="Courier New" panose="02070309020205020404" pitchFamily="49" charset="0"/>
              <a:cs typeface="Courier New" panose="02070309020205020404" pitchFamily="49" charset="0"/>
            </a:endParaRPr>
          </a:p>
          <a:p>
            <a:r>
              <a:rPr lang="es-ES" sz="1000" b="1"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mean </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a:t>
            </a:r>
          </a:p>
          <a:p>
            <a:r>
              <a:rPr lang="es-ES" sz="1000" b="1" dirty="0" err="1">
                <a:latin typeface="Courier New" panose="02070309020205020404" pitchFamily="49" charset="0"/>
                <a:cs typeface="Courier New" panose="02070309020205020404" pitchFamily="49" charset="0"/>
              </a:rPr>
              <a:t>rhum</a:t>
            </a:r>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relative </a:t>
            </a:r>
            <a:r>
              <a:rPr lang="es-ES" sz="1000" b="1" dirty="0" err="1">
                <a:latin typeface="Courier New" panose="02070309020205020404" pitchFamily="49" charset="0"/>
                <a:cs typeface="Courier New" panose="02070309020205020404" pitchFamily="49" charset="0"/>
              </a:rPr>
              <a:t>humidity</a:t>
            </a:r>
            <a:r>
              <a:rPr lang="es-ES" sz="1000" b="1"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cos_1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cos(2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sin(2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cos_3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cos(3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sin_3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sin(3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cos_4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cos(4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sin_4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sin(4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cos_5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cos(5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sin_5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sin(5 * </a:t>
            </a:r>
            <a:r>
              <a:rPr lang="es-ES" sz="1000" b="1" dirty="0" err="1">
                <a:latin typeface="Courier New" panose="02070309020205020404" pitchFamily="49" charset="0"/>
                <a:cs typeface="Courier New" panose="02070309020205020404" pitchFamily="49" charset="0"/>
              </a:rPr>
              <a:t>degrees</a:t>
            </a:r>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cos_6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cos(6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sin_6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r>
              <a:rPr lang="es-ES" sz="1000" b="1" dirty="0">
                <a:latin typeface="Courier New" panose="02070309020205020404" pitchFamily="49" charset="0"/>
                <a:cs typeface="Courier New" panose="02070309020205020404" pitchFamily="49" charset="0"/>
              </a:rPr>
              <a:t>sin(6 * </a:t>
            </a:r>
            <a:r>
              <a:rPr lang="es-ES" sz="1000" b="1" dirty="0" err="1">
                <a:latin typeface="Courier New" panose="02070309020205020404" pitchFamily="49" charset="0"/>
                <a:cs typeface="Courier New" panose="02070309020205020404" pitchFamily="49" charset="0"/>
              </a:rPr>
              <a:t>degrees</a:t>
            </a:r>
            <a:r>
              <a:rPr lang="es-ES" sz="1000" b="1"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Sorted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by</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date</a:t>
            </a:r>
          </a:p>
          <a:p>
            <a:endParaRPr lang="es-ES" sz="1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26701450"/>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609397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crossbasis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varlag</a:t>
            </a:r>
            <a:r>
              <a:rPr lang="es-ES" sz="1000" b="1" dirty="0">
                <a:latin typeface="Courier New" panose="02070309020205020404" pitchFamily="49" charset="0"/>
                <a:cs typeface="Courier New" panose="02070309020205020404" pitchFamily="49" charset="0"/>
              </a:rPr>
              <a:t>(21) </a:t>
            </a:r>
            <a:r>
              <a:rPr lang="es-ES" sz="1000" b="1" dirty="0" err="1">
                <a:latin typeface="Courier New" panose="02070309020205020404" pitchFamily="49" charset="0"/>
                <a:cs typeface="Courier New" panose="02070309020205020404" pitchFamily="49" charset="0"/>
              </a:rPr>
              <a:t>vartype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ncs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vardf</a:t>
            </a:r>
            <a:r>
              <a:rPr lang="es-ES" sz="1000" b="1" dirty="0">
                <a:latin typeface="Courier New" panose="02070309020205020404" pitchFamily="49" charset="0"/>
                <a:cs typeface="Courier New" panose="02070309020205020404" pitchFamily="49" charset="0"/>
              </a:rPr>
              <a:t>(4) </a:t>
            </a:r>
            <a:r>
              <a:rPr lang="es-ES" sz="1000" b="1" dirty="0">
                <a:solidFill>
                  <a:srgbClr val="00B050"/>
                </a:solidFill>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lagtype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ncs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lagdf</a:t>
            </a:r>
            <a:r>
              <a:rPr lang="es-ES" sz="1000" b="1" dirty="0">
                <a:latin typeface="Courier New" panose="02070309020205020404" pitchFamily="49" charset="0"/>
                <a:cs typeface="Courier New" panose="02070309020205020404" pitchFamily="49" charset="0"/>
              </a:rPr>
              <a:t>(3) </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Cross-basis </a:t>
            </a:r>
            <a:r>
              <a:rPr lang="es-ES" sz="1000" dirty="0" err="1">
                <a:latin typeface="Courier New" panose="02070309020205020404" pitchFamily="49" charset="0"/>
                <a:cs typeface="Courier New" panose="02070309020205020404" pitchFamily="49" charset="0"/>
              </a:rPr>
              <a:t>defined</a:t>
            </a:r>
            <a:r>
              <a:rPr lang="es-ES" sz="1000" dirty="0">
                <a:latin typeface="Courier New" panose="02070309020205020404" pitchFamily="49" charset="0"/>
                <a:cs typeface="Courier New" panose="02070309020205020404" pitchFamily="49" charset="0"/>
              </a:rPr>
              <a:t> as:</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Predictor</a:t>
            </a:r>
          </a:p>
          <a:p>
            <a:r>
              <a:rPr lang="es-ES" sz="1000" dirty="0">
                <a:latin typeface="Courier New" panose="02070309020205020404" pitchFamily="49" charset="0"/>
                <a:cs typeface="Courier New" panose="02070309020205020404" pitchFamily="49" charset="0"/>
              </a:rPr>
              <a:t>  Variable: </a:t>
            </a:r>
            <a:r>
              <a:rPr lang="es-ES" sz="1000" b="1" dirty="0" err="1">
                <a:latin typeface="Courier New" panose="02070309020205020404" pitchFamily="49" charset="0"/>
                <a:cs typeface="Courier New" panose="02070309020205020404" pitchFamily="49" charset="0"/>
              </a:rPr>
              <a:t>tmean</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Exposure</a:t>
            </a:r>
            <a:r>
              <a:rPr lang="es-ES" sz="1000" dirty="0">
                <a:latin typeface="Courier New" panose="02070309020205020404" pitchFamily="49" charset="0"/>
                <a:cs typeface="Courier New" panose="02070309020205020404" pitchFamily="49" charset="0"/>
              </a:rPr>
              <a:t>-response </a:t>
            </a:r>
            <a:r>
              <a:rPr lang="es-ES" sz="1000" dirty="0" err="1">
                <a:latin typeface="Courier New" panose="02070309020205020404" pitchFamily="49" charset="0"/>
                <a:cs typeface="Courier New" panose="02070309020205020404" pitchFamily="49" charset="0"/>
              </a:rPr>
              <a:t>function</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ncs</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Degrees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freedom</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4</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Knots</a:t>
            </a:r>
            <a:r>
              <a:rPr lang="es-ES" sz="1000" dirty="0">
                <a:latin typeface="Courier New" panose="02070309020205020404" pitchFamily="49" charset="0"/>
                <a:cs typeface="Courier New" panose="02070309020205020404" pitchFamily="49" charset="0"/>
              </a:rPr>
              <a:t> at: </a:t>
            </a:r>
            <a:r>
              <a:rPr lang="es-ES" sz="1000" b="1" dirty="0">
                <a:latin typeface="Courier New" panose="02070309020205020404" pitchFamily="49" charset="0"/>
                <a:cs typeface="Courier New" panose="02070309020205020404" pitchFamily="49" charset="0"/>
              </a:rPr>
              <a:t>5.8 13.2 21.4</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Lagged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effects</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Lags</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Exposure</a:t>
            </a:r>
            <a:r>
              <a:rPr lang="es-ES" sz="1000" dirty="0">
                <a:latin typeface="Courier New" panose="02070309020205020404" pitchFamily="49" charset="0"/>
                <a:cs typeface="Courier New" panose="02070309020205020404" pitchFamily="49" charset="0"/>
              </a:rPr>
              <a:t>-response </a:t>
            </a:r>
            <a:r>
              <a:rPr lang="es-ES" sz="1000" dirty="0" err="1">
                <a:latin typeface="Courier New" panose="02070309020205020404" pitchFamily="49" charset="0"/>
                <a:cs typeface="Courier New" panose="02070309020205020404" pitchFamily="49" charset="0"/>
              </a:rPr>
              <a:t>function</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ncs</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Degrees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freedom</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3</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Knots</a:t>
            </a:r>
            <a:r>
              <a:rPr lang="es-ES" sz="1000" dirty="0">
                <a:latin typeface="Courier New" panose="02070309020205020404" pitchFamily="49" charset="0"/>
                <a:cs typeface="Courier New" panose="02070309020205020404" pitchFamily="49" charset="0"/>
              </a:rPr>
              <a:t> at: </a:t>
            </a:r>
            <a:r>
              <a:rPr lang="es-ES" sz="1000" b="1" dirty="0">
                <a:latin typeface="Courier New" panose="02070309020205020404" pitchFamily="49" charset="0"/>
                <a:cs typeface="Courier New" panose="02070309020205020404" pitchFamily="49" charset="0"/>
              </a:rPr>
              <a:t>3.7</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describe t_*</a:t>
            </a:r>
          </a:p>
          <a:p>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storage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display</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variable </a:t>
            </a:r>
            <a:r>
              <a:rPr lang="es-ES" sz="1000" dirty="0" err="1">
                <a:latin typeface="Courier New" panose="02070309020205020404" pitchFamily="49" charset="0"/>
                <a:cs typeface="Courier New" panose="02070309020205020404" pitchFamily="49" charset="0"/>
              </a:rPr>
              <a:t>name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type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format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label</a:t>
            </a:r>
            <a:r>
              <a:rPr lang="es-ES" sz="1000" dirty="0">
                <a:latin typeface="Courier New" panose="02070309020205020404" pitchFamily="49" charset="0"/>
                <a:cs typeface="Courier New" panose="02070309020205020404" pitchFamily="49" charset="0"/>
              </a:rPr>
              <a:t>      variable </a:t>
            </a:r>
            <a:r>
              <a:rPr lang="es-ES" sz="1000" dirty="0" err="1">
                <a:latin typeface="Courier New" panose="02070309020205020404" pitchFamily="49" charset="0"/>
                <a:cs typeface="Courier New" panose="02070309020205020404" pitchFamily="49" charset="0"/>
              </a:rPr>
              <a:t>label</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t_0_0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t_1_0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t_2_0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t_3_0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t_0_1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t_1_1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t_2_1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t_3_1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t_0_2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t_1_2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t_2_2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b="1" dirty="0">
                <a:latin typeface="Courier New" panose="02070309020205020404" pitchFamily="49" charset="0"/>
                <a:cs typeface="Courier New" panose="02070309020205020404" pitchFamily="49" charset="0"/>
              </a:rPr>
              <a:t>t_3_2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%9.0g </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quietly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glm</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death</a:t>
            </a:r>
            <a:r>
              <a:rPr lang="es-ES" sz="1000" b="1" dirty="0">
                <a:latin typeface="Courier New" panose="02070309020205020404" pitchFamily="49" charset="0"/>
                <a:cs typeface="Courier New" panose="02070309020205020404" pitchFamily="49" charset="0"/>
              </a:rPr>
              <a:t> t_* cos* sin* , </a:t>
            </a:r>
            <a:r>
              <a:rPr lang="es-ES" sz="1000" b="1" dirty="0" err="1">
                <a:latin typeface="Courier New" panose="02070309020205020404" pitchFamily="49" charset="0"/>
                <a:cs typeface="Courier New" panose="02070309020205020404" pitchFamily="49" charset="0"/>
              </a:rPr>
              <a:t>family</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poisson</a:t>
            </a:r>
            <a:r>
              <a:rPr lang="es-ES" sz="1000" b="1" dirty="0">
                <a:latin typeface="Courier New" panose="02070309020205020404" pitchFamily="49" charset="0"/>
                <a:cs typeface="Courier New" panose="02070309020205020404" pitchFamily="49" charset="0"/>
              </a:rPr>
              <a:t>) link(log) </a:t>
            </a:r>
            <a:r>
              <a:rPr lang="es-ES" sz="1000" b="1" dirty="0" err="1">
                <a:latin typeface="Courier New" panose="02070309020205020404" pitchFamily="49" charset="0"/>
                <a:cs typeface="Courier New" panose="02070309020205020404" pitchFamily="49" charset="0"/>
              </a:rPr>
              <a:t>scale</a:t>
            </a:r>
            <a:r>
              <a:rPr lang="es-ES" sz="1000" b="1" dirty="0">
                <a:latin typeface="Courier New" panose="02070309020205020404" pitchFamily="49" charset="0"/>
                <a:cs typeface="Courier New" panose="02070309020205020404" pitchFamily="49" charset="0"/>
              </a:rPr>
              <a:t>(x2)</a:t>
            </a:r>
          </a:p>
          <a:p>
            <a:r>
              <a:rPr lang="es-ES" sz="1000" b="1" dirty="0">
                <a:latin typeface="Courier New" panose="02070309020205020404" pitchFamily="49" charset="0"/>
                <a:cs typeface="Courier New" panose="02070309020205020404" pitchFamily="49" charset="0"/>
              </a:rPr>
              <a:t> </a:t>
            </a:r>
            <a:endParaRPr lang="es-ES" sz="1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80376209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a:extLst>
              <a:ext uri="{FF2B5EF4-FFF2-40B4-BE49-F238E27FC236}">
                <a16:creationId xmlns:a16="http://schemas.microsoft.com/office/drawing/2014/main" id="{B1C088FC-0518-6837-A3D7-8D6F7C99C1AD}"/>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DLNM in Stata – </a:t>
            </a:r>
            <a:r>
              <a:rPr lang="en-GB" altLang="es-ES" sz="3400" dirty="0" err="1">
                <a:solidFill>
                  <a:schemeClr val="accent1"/>
                </a:solidFill>
                <a:latin typeface="Courier New" panose="02070309020205020404" pitchFamily="49" charset="0"/>
                <a:ea typeface="ＭＳ Ｐゴシック" panose="020B0600070205080204" pitchFamily="34" charset="-128"/>
                <a:cs typeface="Courier New" panose="02070309020205020404" pitchFamily="49" charset="0"/>
              </a:rPr>
              <a:t>crossbpred</a:t>
            </a:r>
            <a:endParaRPr lang="en-GB" altLang="es-ES" sz="3400" dirty="0">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3" name="Marcador de contenido 2">
            <a:extLst>
              <a:ext uri="{FF2B5EF4-FFF2-40B4-BE49-F238E27FC236}">
                <a16:creationId xmlns:a16="http://schemas.microsoft.com/office/drawing/2014/main" id="{52539E35-9472-B83C-BCA6-54E84664D3DD}"/>
              </a:ext>
            </a:extLst>
          </p:cNvPr>
          <p:cNvSpPr>
            <a:spLocks noGrp="1"/>
          </p:cNvSpPr>
          <p:nvPr>
            <p:ph idx="1"/>
          </p:nvPr>
        </p:nvSpPr>
        <p:spPr>
          <a:xfrm>
            <a:off x="457200" y="1600200"/>
            <a:ext cx="8686800" cy="4983162"/>
          </a:xfrm>
        </p:spPr>
        <p:txBody>
          <a:bodyPr/>
          <a:lstStyle/>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Title</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crossbpred</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Calculate and display predictions and effects for DLNMs</a:t>
            </a:r>
          </a:p>
          <a:p>
            <a:pPr marL="0" indent="0">
              <a:buNone/>
              <a:defRPr/>
            </a:pPr>
            <a:endParaRPr lang="en-GB" sz="8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Syntax</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crossbpred</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varname</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 options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twoway_options</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p>
          <a:p>
            <a:pPr marL="0" indent="0">
              <a:buNone/>
              <a:defRPr/>
            </a:pPr>
            <a:endParaRPr lang="en-GB" sz="8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options               Description</a:t>
            </a:r>
          </a:p>
          <a:p>
            <a:pPr marL="0" indent="0">
              <a:lnSpc>
                <a:spcPct val="50000"/>
              </a:lnSpc>
              <a:spcBef>
                <a:spcPts val="0"/>
              </a:spcBef>
              <a:spcAft>
                <a:spcPts val="600"/>
              </a:spcAft>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    </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Main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grid(</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size for the grid of values for predictor</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cen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centering</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value as a reference for prediction</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findmin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find predictor value at which effect is minimum</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eform</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report exponentiated results</a:t>
            </a:r>
          </a:p>
          <a:p>
            <a:pPr marL="0" indent="0">
              <a:spcBef>
                <a:spcPts val="1200"/>
              </a:spcBef>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overall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plot overall cumulative association across all lags 	    </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effects(</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tabulate effects over all-lags for the specified values</a:t>
            </a:r>
            <a:endParaRPr lang="en-GB" sz="12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surface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plot 3-D surface on the grid of predictor-lag values</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contour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plot contour level on the grid of predictor-lag values</a:t>
            </a:r>
          </a:p>
          <a:p>
            <a:pPr marL="0" indent="0">
              <a:spcBef>
                <a:spcPts val="1000"/>
              </a:spcBef>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savedata</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save the data displayed according to the graph requested</a:t>
            </a:r>
          </a:p>
          <a:p>
            <a:pPr marL="0" indent="0">
              <a:lnSpc>
                <a:spcPct val="50000"/>
              </a:lnSpc>
              <a:spcBef>
                <a:spcPts val="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    </a:t>
            </a:r>
            <a:endParaRPr lang="en-GB" sz="12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endParaRPr lang="en-GB" sz="1200" dirty="0">
              <a:solidFill>
                <a:schemeClr val="tx1">
                  <a:lumMod val="85000"/>
                  <a:lumOff val="15000"/>
                </a:schemeClr>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94961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overall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("Relative </a:t>
            </a:r>
            <a:r>
              <a:rPr lang="es-ES" sz="1000" b="1" dirty="0" err="1">
                <a:latin typeface="Courier New" panose="02070309020205020404" pitchFamily="49" charset="0"/>
                <a:cs typeface="Courier New" panose="02070309020205020404" pitchFamily="49" charset="0"/>
              </a:rPr>
              <a:t>risk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a:t>
            </a:r>
            <a:r>
              <a:rPr lang="es-ES" sz="1000" b="1" dirty="0">
                <a:latin typeface="Courier New" panose="02070309020205020404" pitchFamily="49" charset="0"/>
                <a:cs typeface="Courier New" panose="02070309020205020404" pitchFamily="49" charset="0"/>
              </a:rPr>
              <a:t>(-15(5)35)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(.9 1(.2)1.6)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yline</a:t>
            </a:r>
            <a:r>
              <a:rPr lang="es-ES" sz="1000" b="1" dirty="0">
                <a:latin typeface="Courier New" panose="02070309020205020404" pitchFamily="49" charset="0"/>
                <a:cs typeface="Courier New" panose="02070309020205020404" pitchFamily="49" charset="0"/>
              </a:rPr>
              <a:t>(1,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black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lp</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leg</a:t>
            </a:r>
            <a:r>
              <a:rPr lang="es-ES" sz="1000" b="1" dirty="0">
                <a:latin typeface="Courier New" panose="02070309020205020404" pitchFamily="49" charset="0"/>
                <a:cs typeface="Courier New" panose="02070309020205020404" pitchFamily="49" charset="0"/>
              </a:rPr>
              <a:t>(off)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pic>
        <p:nvPicPr>
          <p:cNvPr id="4" name="Imagen 3">
            <a:extLst>
              <a:ext uri="{FF2B5EF4-FFF2-40B4-BE49-F238E27FC236}">
                <a16:creationId xmlns:a16="http://schemas.microsoft.com/office/drawing/2014/main" id="{91C10BAA-BA7A-15E4-7023-99122804A7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647903"/>
            <a:ext cx="5029200" cy="3657600"/>
          </a:xfrm>
          <a:prstGeom prst="rect">
            <a:avLst/>
          </a:prstGeom>
        </p:spPr>
      </p:pic>
    </p:spTree>
    <p:extLst>
      <p:ext uri="{BB962C8B-B14F-4D97-AF65-F5344CB8AC3E}">
        <p14:creationId xmlns:p14="http://schemas.microsoft.com/office/powerpoint/2010/main" val="310416418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609397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overall</a:t>
            </a:r>
            <a:r>
              <a:rPr lang="es-ES" sz="1000" b="1" dirty="0">
                <a:solidFill>
                  <a:srgbClr val="FF0000"/>
                </a:solidFill>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effects</a:t>
            </a:r>
            <a:r>
              <a:rPr lang="es-ES" sz="1000" b="1" dirty="0">
                <a:solidFill>
                  <a:srgbClr val="FF0000"/>
                </a:solidFill>
                <a:latin typeface="Courier New" panose="02070309020205020404" pitchFamily="49" charset="0"/>
                <a:cs typeface="Courier New" panose="02070309020205020404" pitchFamily="49" charset="0"/>
              </a:rPr>
              <a:t>(-10 30)</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("Relative </a:t>
            </a:r>
            <a:r>
              <a:rPr lang="es-ES" sz="1000" b="1" dirty="0" err="1">
                <a:latin typeface="Courier New" panose="02070309020205020404" pitchFamily="49" charset="0"/>
                <a:cs typeface="Courier New" panose="02070309020205020404" pitchFamily="49" charset="0"/>
              </a:rPr>
              <a:t>risk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a:t>
            </a:r>
            <a:r>
              <a:rPr lang="es-ES" sz="1000" b="1" dirty="0">
                <a:latin typeface="Courier New" panose="02070309020205020404" pitchFamily="49" charset="0"/>
                <a:cs typeface="Courier New" panose="02070309020205020404" pitchFamily="49" charset="0"/>
              </a:rPr>
              <a:t>(-15(5)35)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(.9 1(.2)1.6)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yline</a:t>
            </a:r>
            <a:r>
              <a:rPr lang="es-ES" sz="1000" b="1" dirty="0">
                <a:latin typeface="Courier New" panose="02070309020205020404" pitchFamily="49" charset="0"/>
                <a:cs typeface="Courier New" panose="02070309020205020404" pitchFamily="49" charset="0"/>
              </a:rPr>
              <a:t>(1,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black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lp</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xline</a:t>
            </a:r>
            <a:r>
              <a:rPr lang="es-ES" sz="1000" b="1" dirty="0">
                <a:latin typeface="Courier New" panose="02070309020205020404" pitchFamily="49" charset="0"/>
                <a:cs typeface="Courier New" panose="02070309020205020404" pitchFamily="49" charset="0"/>
              </a:rPr>
              <a:t>(-10,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(blue)) </a:t>
            </a:r>
            <a:r>
              <a:rPr lang="es-ES" sz="1000" b="1" dirty="0" err="1">
                <a:latin typeface="Courier New" panose="02070309020205020404" pitchFamily="49" charset="0"/>
                <a:cs typeface="Courier New" panose="02070309020205020404" pitchFamily="49" charset="0"/>
              </a:rPr>
              <a:t>xline</a:t>
            </a:r>
            <a:r>
              <a:rPr lang="es-ES" sz="1000" b="1" dirty="0">
                <a:latin typeface="Courier New" panose="02070309020205020404" pitchFamily="49" charset="0"/>
                <a:cs typeface="Courier New" panose="02070309020205020404" pitchFamily="49" charset="0"/>
              </a:rPr>
              <a:t>(30,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(red))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leg</a:t>
            </a:r>
            <a:r>
              <a:rPr lang="es-ES" sz="1000" b="1" dirty="0">
                <a:latin typeface="Courier New" panose="02070309020205020404" pitchFamily="49" charset="0"/>
                <a:cs typeface="Courier New" panose="02070309020205020404" pitchFamily="49" charset="0"/>
              </a:rPr>
              <a:t>(off)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       </a:t>
            </a:r>
            <a:r>
              <a:rPr lang="es-ES" sz="1000" dirty="0" err="1">
                <a:latin typeface="Courier New" panose="02070309020205020404" pitchFamily="49" charset="0"/>
                <a:cs typeface="Courier New" panose="02070309020205020404" pitchFamily="49" charset="0"/>
              </a:rPr>
              <a:t>risk</a:t>
            </a:r>
            <a:r>
              <a:rPr lang="es-ES" sz="1000" dirty="0">
                <a:latin typeface="Courier New" panose="02070309020205020404" pitchFamily="49" charset="0"/>
                <a:cs typeface="Courier New" panose="02070309020205020404" pitchFamily="49" charset="0"/>
              </a:rPr>
              <a:t> ratio     [95% conf. </a:t>
            </a:r>
            <a:r>
              <a:rPr lang="es-ES" sz="1000" dirty="0" err="1">
                <a:latin typeface="Courier New" panose="02070309020205020404" pitchFamily="49" charset="0"/>
                <a:cs typeface="Courier New" panose="02070309020205020404" pitchFamily="49" charset="0"/>
              </a:rPr>
              <a:t>interval</a:t>
            </a:r>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-10 vs. 21 |        </a:t>
            </a:r>
            <a:r>
              <a:rPr lang="es-ES" sz="1000" b="1" dirty="0">
                <a:latin typeface="Courier New" panose="02070309020205020404" pitchFamily="49" charset="0"/>
                <a:cs typeface="Courier New" panose="02070309020205020404" pitchFamily="49" charset="0"/>
              </a:rPr>
              <a:t>1.17           1.09           1.25</a:t>
            </a:r>
          </a:p>
          <a:p>
            <a:r>
              <a:rPr lang="es-ES" sz="1000" dirty="0">
                <a:latin typeface="Courier New" panose="02070309020205020404" pitchFamily="49" charset="0"/>
                <a:cs typeface="Courier New" panose="02070309020205020404" pitchFamily="49" charset="0"/>
              </a:rPr>
              <a:t>      30 vs. 21 |</a:t>
            </a:r>
            <a:r>
              <a:rPr lang="es-ES" sz="1000" b="1" dirty="0">
                <a:latin typeface="Courier New" panose="02070309020205020404" pitchFamily="49" charset="0"/>
                <a:cs typeface="Courier New" panose="02070309020205020404" pitchFamily="49" charset="0"/>
              </a:rPr>
              <a:t>        1.25           1.18           1.32</a:t>
            </a:r>
          </a:p>
          <a:p>
            <a:r>
              <a:rPr lang="es-ES" sz="1000" dirty="0">
                <a:latin typeface="Courier New" panose="02070309020205020404" pitchFamily="49" charset="0"/>
                <a:cs typeface="Courier New" panose="02070309020205020404" pitchFamily="49" charset="0"/>
              </a:rPr>
              <a:t>------------------------------------------------------------------------</a:t>
            </a: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p:txBody>
      </p:sp>
      <p:pic>
        <p:nvPicPr>
          <p:cNvPr id="6" name="Imagen 5">
            <a:extLst>
              <a:ext uri="{FF2B5EF4-FFF2-40B4-BE49-F238E27FC236}">
                <a16:creationId xmlns:a16="http://schemas.microsoft.com/office/drawing/2014/main" id="{765D737D-0301-932E-8242-3F3388ACD6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7568" y="2571233"/>
            <a:ext cx="5029200" cy="3657600"/>
          </a:xfrm>
          <a:prstGeom prst="rect">
            <a:avLst/>
          </a:prstGeom>
        </p:spPr>
      </p:pic>
    </p:spTree>
    <p:extLst>
      <p:ext uri="{BB962C8B-B14F-4D97-AF65-F5344CB8AC3E}">
        <p14:creationId xmlns:p14="http://schemas.microsoft.com/office/powerpoint/2010/main" val="27391790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14633" y="324464"/>
            <a:ext cx="8475406"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overall</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savedata</a:t>
            </a:r>
            <a:endParaRPr lang="es-ES" sz="1000" b="1" dirty="0">
              <a:solidFill>
                <a:srgbClr val="FF0000"/>
              </a:solidFill>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Results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saved</a:t>
            </a:r>
            <a:r>
              <a:rPr lang="es-ES" sz="1000" dirty="0">
                <a:latin typeface="Courier New" panose="02070309020205020404" pitchFamily="49" charset="0"/>
                <a:cs typeface="Courier New" panose="02070309020205020404" pitchFamily="49" charset="0"/>
              </a:rPr>
              <a:t> in</a:t>
            </a:r>
            <a:r>
              <a:rPr lang="es-ES" sz="1000" b="1"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dataset</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crossboverall_tmean.dta</a:t>
            </a:r>
            <a:r>
              <a:rPr lang="es-ES" sz="1000" b="1"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preserve</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use </a:t>
            </a:r>
            <a:r>
              <a:rPr lang="es-ES" sz="1000" b="1" dirty="0" err="1">
                <a:latin typeface="Courier New" panose="02070309020205020404" pitchFamily="49" charset="0"/>
                <a:cs typeface="Courier New" panose="02070309020205020404" pitchFamily="49" charset="0"/>
              </a:rPr>
              <a:t>crossboverall_tmean.dta</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clear</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list</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noobs</a:t>
            </a:r>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fv</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lcl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ucl</a:t>
            </a:r>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-15   1.171737   1.057157   1.298736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-14    1.17057   1.063889   1.287948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-13   1.169395   1.070246    1.27773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-12   1.168207   1.076095   1.268203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-11   1.166997   1.081297   1.259489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30   1.249736   1.180929   1.322552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31   1.303345   1.219134   1.393372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32   1.361364   1.259923   1.470973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33   1.423435    1.30298   1.555027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    34   1.489107   1.347942   1.645056 </a:t>
            </a:r>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endParaRPr lang="es-ES" sz="1000"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restore</a:t>
            </a:r>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33600882"/>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4" y="324464"/>
            <a:ext cx="8819535"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contour</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Lag</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ztitle</a:t>
            </a:r>
            <a:r>
              <a:rPr lang="es-ES" sz="1000" b="1" dirty="0">
                <a:latin typeface="Courier New" panose="02070309020205020404" pitchFamily="49" charset="0"/>
                <a:cs typeface="Courier New" panose="02070309020205020404" pitchFamily="49" charset="0"/>
              </a:rPr>
              <a:t>("RR")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xlabel</a:t>
            </a:r>
            <a:r>
              <a:rPr lang="es-ES" sz="1000" b="1" dirty="0">
                <a:latin typeface="Courier New" panose="02070309020205020404" pitchFamily="49" charset="0"/>
                <a:cs typeface="Courier New" panose="02070309020205020404" pitchFamily="49" charset="0"/>
              </a:rPr>
              <a:t>(-15(5)35)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(0(-3)-21) </a:t>
            </a:r>
            <a:r>
              <a:rPr lang="es-ES" sz="1000" b="1" dirty="0" err="1">
                <a:latin typeface="Courier New" panose="02070309020205020404" pitchFamily="49" charset="0"/>
                <a:cs typeface="Courier New" panose="02070309020205020404" pitchFamily="49" charset="0"/>
              </a:rPr>
              <a:t>zlabel</a:t>
            </a:r>
            <a:r>
              <a:rPr lang="es-ES" sz="1000" b="1" dirty="0">
                <a:latin typeface="Courier New" panose="02070309020205020404" pitchFamily="49" charset="0"/>
                <a:cs typeface="Courier New" panose="02070309020205020404" pitchFamily="49" charset="0"/>
              </a:rPr>
              <a:t>(0.98(0.02)1.10)</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pic>
        <p:nvPicPr>
          <p:cNvPr id="4" name="Imagen 3">
            <a:extLst>
              <a:ext uri="{FF2B5EF4-FFF2-40B4-BE49-F238E27FC236}">
                <a16:creationId xmlns:a16="http://schemas.microsoft.com/office/drawing/2014/main" id="{3F1B0A88-5BC2-A035-89D8-E2840047C8E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57400" y="1600200"/>
            <a:ext cx="5029200" cy="3657600"/>
          </a:xfrm>
          <a:prstGeom prst="rect">
            <a:avLst/>
          </a:prstGeom>
        </p:spPr>
      </p:pic>
    </p:spTree>
    <p:extLst>
      <p:ext uri="{BB962C8B-B14F-4D97-AF65-F5344CB8AC3E}">
        <p14:creationId xmlns:p14="http://schemas.microsoft.com/office/powerpoint/2010/main" val="144569031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crossbpred</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contour</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levels</a:t>
            </a:r>
            <a:r>
              <a:rPr lang="es-ES" sz="1000" b="1" dirty="0">
                <a:latin typeface="Courier New" panose="02070309020205020404" pitchFamily="49" charset="0"/>
                <a:cs typeface="Courier New" panose="02070309020205020404" pitchFamily="49" charset="0"/>
              </a:rPr>
              <a:t>(6) </a:t>
            </a:r>
            <a:r>
              <a:rPr lang="es-ES" sz="1000" b="1" dirty="0" err="1">
                <a:latin typeface="Courier New" panose="02070309020205020404" pitchFamily="49" charset="0"/>
                <a:cs typeface="Courier New" panose="02070309020205020404" pitchFamily="49" charset="0"/>
              </a:rPr>
              <a:t>minmax</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Lag</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ztitle</a:t>
            </a:r>
            <a:r>
              <a:rPr lang="es-ES" sz="1000" b="1" dirty="0">
                <a:latin typeface="Courier New" panose="02070309020205020404" pitchFamily="49" charset="0"/>
                <a:cs typeface="Courier New" panose="02070309020205020404" pitchFamily="49" charset="0"/>
              </a:rPr>
              <a:t>("RR")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xlabel</a:t>
            </a:r>
            <a:r>
              <a:rPr lang="es-ES" sz="1000" b="1" dirty="0">
                <a:latin typeface="Courier New" panose="02070309020205020404" pitchFamily="49" charset="0"/>
                <a:cs typeface="Courier New" panose="02070309020205020404" pitchFamily="49" charset="0"/>
              </a:rPr>
              <a:t>(-15(5)35)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(0(3)21) </a:t>
            </a:r>
            <a:r>
              <a:rPr lang="es-ES" sz="1000" b="1" dirty="0" err="1">
                <a:latin typeface="Courier New" panose="02070309020205020404" pitchFamily="49" charset="0"/>
                <a:cs typeface="Courier New" panose="02070309020205020404" pitchFamily="49" charset="0"/>
              </a:rPr>
              <a:t>zlabel</a:t>
            </a:r>
            <a:r>
              <a:rPr lang="es-ES" sz="1000" b="1" dirty="0">
                <a:latin typeface="Courier New" panose="02070309020205020404" pitchFamily="49" charset="0"/>
                <a:cs typeface="Courier New" panose="02070309020205020404" pitchFamily="49" charset="0"/>
              </a:rPr>
              <a:t>(0.98(0.02)1.10) , </a:t>
            </a:r>
            <a:r>
              <a:rPr lang="es-ES" sz="1000" b="1" dirty="0" err="1">
                <a:latin typeface="Courier New" panose="02070309020205020404" pitchFamily="49" charset="0"/>
                <a:cs typeface="Courier New" panose="02070309020205020404" pitchFamily="49" charset="0"/>
              </a:rPr>
              <a:t>format</a:t>
            </a:r>
            <a:r>
              <a:rPr lang="es-ES" sz="1000" b="1" dirty="0">
                <a:latin typeface="Courier New" panose="02070309020205020404" pitchFamily="49" charset="0"/>
                <a:cs typeface="Courier New" panose="02070309020205020404" pitchFamily="49" charset="0"/>
              </a:rPr>
              <a:t>(%4.2f))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pic>
        <p:nvPicPr>
          <p:cNvPr id="4" name="Imagen 3">
            <a:extLst>
              <a:ext uri="{FF2B5EF4-FFF2-40B4-BE49-F238E27FC236}">
                <a16:creationId xmlns:a16="http://schemas.microsoft.com/office/drawing/2014/main" id="{9C155C11-18E0-D366-4DCE-CE319895E2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647903"/>
            <a:ext cx="5029200" cy="3657600"/>
          </a:xfrm>
          <a:prstGeom prst="rect">
            <a:avLst/>
          </a:prstGeom>
        </p:spPr>
      </p:pic>
    </p:spTree>
    <p:extLst>
      <p:ext uri="{BB962C8B-B14F-4D97-AF65-F5344CB8AC3E}">
        <p14:creationId xmlns:p14="http://schemas.microsoft.com/office/powerpoint/2010/main" val="233355204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a:extLst>
              <a:ext uri="{FF2B5EF4-FFF2-40B4-BE49-F238E27FC236}">
                <a16:creationId xmlns:a16="http://schemas.microsoft.com/office/drawing/2014/main" id="{B1C088FC-0518-6837-A3D7-8D6F7C99C1AD}"/>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DLNM in Stata – </a:t>
            </a:r>
            <a:r>
              <a:rPr lang="en-GB" altLang="es-ES" sz="3400" dirty="0" err="1">
                <a:solidFill>
                  <a:schemeClr val="accent1"/>
                </a:solidFill>
                <a:latin typeface="Courier New" panose="02070309020205020404" pitchFamily="49" charset="0"/>
                <a:ea typeface="ＭＳ Ｐゴシック" panose="020B0600070205080204" pitchFamily="34" charset="-128"/>
                <a:cs typeface="Courier New" panose="02070309020205020404" pitchFamily="49" charset="0"/>
              </a:rPr>
              <a:t>crossbslices</a:t>
            </a:r>
            <a:endParaRPr lang="en-GB" altLang="es-ES" sz="3400" dirty="0">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3" name="Marcador de contenido 2">
            <a:extLst>
              <a:ext uri="{FF2B5EF4-FFF2-40B4-BE49-F238E27FC236}">
                <a16:creationId xmlns:a16="http://schemas.microsoft.com/office/drawing/2014/main" id="{52539E35-9472-B83C-BCA6-54E84664D3DD}"/>
              </a:ext>
            </a:extLst>
          </p:cNvPr>
          <p:cNvSpPr>
            <a:spLocks noGrp="1"/>
          </p:cNvSpPr>
          <p:nvPr>
            <p:ph idx="1"/>
          </p:nvPr>
        </p:nvSpPr>
        <p:spPr>
          <a:xfrm>
            <a:off x="457200" y="1600200"/>
            <a:ext cx="8686800" cy="4525963"/>
          </a:xfrm>
        </p:spPr>
        <p:txBody>
          <a:bodyPr/>
          <a:lstStyle/>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Title</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crossbslices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Generate and display predictions and effects from DLNMs at</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specified values of the predictor variable and lags</a:t>
            </a:r>
          </a:p>
          <a:p>
            <a:pPr marL="0" indent="0">
              <a:buNone/>
              <a:defRPr/>
            </a:pPr>
            <a:endParaRPr lang="en-GB" sz="8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Syntax</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crossbslices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varname</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 options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twoway_options</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p>
          <a:p>
            <a:pPr marL="0" indent="0">
              <a:buNone/>
              <a:defRPr/>
            </a:pPr>
            <a:endParaRPr lang="en-GB" sz="8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options               Description     </a:t>
            </a:r>
          </a:p>
          <a:p>
            <a:pPr marL="0" indent="0">
              <a:lnSpc>
                <a:spcPct val="50000"/>
              </a:lnSpc>
              <a:spcBef>
                <a:spcPts val="0"/>
              </a:spcBef>
              <a:spcAft>
                <a:spcPts val="600"/>
              </a:spcAft>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    </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Main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grid(</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size for the grid of values for predictor</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cen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centering</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value as a reference for prediction</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findmin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find predictor value at which effect is minimum</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eform</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report exponentiated results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p>
          <a:p>
            <a:pPr marL="0" indent="0">
              <a:spcBef>
                <a:spcPts val="1000"/>
              </a:spcBef>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varslices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display effects over the specified predictor values</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lagslices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display effects over the specified lag values</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vareffects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tabulate effect over the specified predictor values</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lageffects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tabulate effects at the specified lag values</a:t>
            </a:r>
            <a:endParaRPr lang="en-GB" sz="1200" b="1"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spcBef>
                <a:spcPts val="1000"/>
              </a:spcBef>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savedata</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save the data displayed according to the graph requested</a:t>
            </a:r>
          </a:p>
          <a:p>
            <a:pPr marL="0" indent="0">
              <a:lnSpc>
                <a:spcPct val="50000"/>
              </a:lnSpc>
              <a:spcBef>
                <a:spcPts val="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    </a:t>
            </a:r>
          </a:p>
        </p:txBody>
      </p:sp>
    </p:spTree>
    <p:extLst>
      <p:ext uri="{BB962C8B-B14F-4D97-AF65-F5344CB8AC3E}">
        <p14:creationId xmlns:p14="http://schemas.microsoft.com/office/powerpoint/2010/main" val="2256601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ítulo 1">
            <a:extLst>
              <a:ext uri="{FF2B5EF4-FFF2-40B4-BE49-F238E27FC236}">
                <a16:creationId xmlns:a16="http://schemas.microsoft.com/office/drawing/2014/main" id="{24CDB53E-77E2-CB96-0DB4-8E61D7AB8A4F}"/>
              </a:ext>
            </a:extLst>
          </p:cNvPr>
          <p:cNvSpPr>
            <a:spLocks noGrp="1"/>
          </p:cNvSpPr>
          <p:nvPr>
            <p:ph type="title"/>
          </p:nvPr>
        </p:nvSpPr>
        <p:spPr/>
        <p:txBody>
          <a:bodyPr/>
          <a:lstStyle/>
          <a:p>
            <a:r>
              <a:rPr lang="en-GB" altLang="es-ES"/>
              <a:t>Time-series in context</a:t>
            </a:r>
          </a:p>
        </p:txBody>
      </p:sp>
      <p:sp>
        <p:nvSpPr>
          <p:cNvPr id="3" name="Marcador de contenido 2">
            <a:extLst>
              <a:ext uri="{FF2B5EF4-FFF2-40B4-BE49-F238E27FC236}">
                <a16:creationId xmlns:a16="http://schemas.microsoft.com/office/drawing/2014/main" id="{6A179F29-545F-C30B-206C-0576B81C02F0}"/>
              </a:ext>
            </a:extLst>
          </p:cNvPr>
          <p:cNvSpPr>
            <a:spLocks noGrp="1"/>
          </p:cNvSpPr>
          <p:nvPr>
            <p:ph idx="1"/>
          </p:nvPr>
        </p:nvSpPr>
        <p:spPr/>
        <p:txBody>
          <a:bodyPr/>
          <a:lstStyle/>
          <a:p>
            <a:pPr marL="360000">
              <a:spcBef>
                <a:spcPts val="1000"/>
              </a:spcBef>
              <a:spcAft>
                <a:spcPts val="1000"/>
              </a:spcAft>
              <a:defRPr/>
            </a:pPr>
            <a:r>
              <a:rPr lang="en-GB" sz="2400" dirty="0">
                <a:solidFill>
                  <a:schemeClr val="tx1">
                    <a:lumMod val="95000"/>
                    <a:lumOff val="5000"/>
                  </a:schemeClr>
                </a:solidFill>
              </a:rPr>
              <a:t>Analytical methods developed initially in </a:t>
            </a:r>
            <a:r>
              <a:rPr lang="en-GB" sz="2400" b="1" dirty="0">
                <a:solidFill>
                  <a:srgbClr val="0070C0"/>
                </a:solidFill>
              </a:rPr>
              <a:t>econometrics to forecast</a:t>
            </a:r>
            <a:r>
              <a:rPr lang="en-GB" sz="2400" b="1" dirty="0">
                <a:solidFill>
                  <a:schemeClr val="tx1">
                    <a:lumMod val="95000"/>
                    <a:lumOff val="5000"/>
                  </a:schemeClr>
                </a:solidFill>
              </a:rPr>
              <a:t> </a:t>
            </a:r>
            <a:r>
              <a:rPr lang="en-GB" sz="2400" dirty="0">
                <a:solidFill>
                  <a:schemeClr val="tx1">
                    <a:lumMod val="95000"/>
                    <a:lumOff val="5000"/>
                  </a:schemeClr>
                </a:solidFill>
              </a:rPr>
              <a:t>future observations. However, usual </a:t>
            </a:r>
            <a:r>
              <a:rPr lang="en-GB" sz="2400" dirty="0" err="1">
                <a:solidFill>
                  <a:schemeClr val="tx1">
                    <a:lumMod val="95000"/>
                    <a:lumOff val="5000"/>
                  </a:schemeClr>
                </a:solidFill>
              </a:rPr>
              <a:t>modeling</a:t>
            </a:r>
            <a:r>
              <a:rPr lang="en-GB" sz="2400" dirty="0">
                <a:solidFill>
                  <a:schemeClr val="tx1">
                    <a:lumMod val="95000"/>
                    <a:lumOff val="5000"/>
                  </a:schemeClr>
                </a:solidFill>
              </a:rPr>
              <a:t> tools in econometrics (ARIMA, GARCH, spectral analysis) </a:t>
            </a:r>
            <a:r>
              <a:rPr lang="en-GB" sz="2400" b="1" dirty="0">
                <a:solidFill>
                  <a:srgbClr val="0070C0"/>
                </a:solidFill>
              </a:rPr>
              <a:t>rarely used in medical research </a:t>
            </a:r>
          </a:p>
          <a:p>
            <a:pPr marL="360000">
              <a:spcBef>
                <a:spcPts val="1000"/>
              </a:spcBef>
              <a:spcAft>
                <a:spcPts val="1000"/>
              </a:spcAft>
              <a:buClr>
                <a:schemeClr val="tx1">
                  <a:lumMod val="85000"/>
                  <a:lumOff val="15000"/>
                </a:schemeClr>
              </a:buClr>
              <a:defRPr/>
            </a:pPr>
            <a:r>
              <a:rPr lang="en-GB" sz="2400" b="1" dirty="0">
                <a:solidFill>
                  <a:srgbClr val="0070C0"/>
                </a:solidFill>
              </a:rPr>
              <a:t>Epidemiology often interested in associations </a:t>
            </a:r>
            <a:r>
              <a:rPr lang="en-GB" sz="2400" dirty="0">
                <a:solidFill>
                  <a:schemeClr val="tx1">
                    <a:lumMod val="95000"/>
                    <a:lumOff val="5000"/>
                  </a:schemeClr>
                </a:solidFill>
              </a:rPr>
              <a:t>between risk exposures and health outcomes. However, </a:t>
            </a:r>
            <a:r>
              <a:rPr lang="en-GB" sz="2400" b="1" dirty="0">
                <a:solidFill>
                  <a:srgbClr val="0070C0"/>
                </a:solidFill>
              </a:rPr>
              <a:t>time series analysis limited to environmental epidemiology </a:t>
            </a:r>
            <a:r>
              <a:rPr lang="en-GB" sz="2400" dirty="0">
                <a:solidFill>
                  <a:schemeClr val="tx1">
                    <a:lumMod val="95000"/>
                    <a:lumOff val="5000"/>
                  </a:schemeClr>
                </a:solidFill>
              </a:rPr>
              <a:t>and evaluation of public health interventions</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324535"/>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crossbslices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varslices</a:t>
            </a:r>
            <a:r>
              <a:rPr lang="es-ES" sz="1000" b="1" dirty="0">
                <a:solidFill>
                  <a:srgbClr val="FF0000"/>
                </a:solidFill>
                <a:latin typeface="Courier New" panose="02070309020205020404" pitchFamily="49" charset="0"/>
                <a:cs typeface="Courier New" panose="02070309020205020404" pitchFamily="49" charset="0"/>
              </a:rPr>
              <a:t>(-10 5 20 30)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("RR" , </a:t>
            </a:r>
            <a:r>
              <a:rPr lang="es-ES" sz="1000" b="1" dirty="0" err="1">
                <a:latin typeface="Courier New" panose="02070309020205020404" pitchFamily="49" charset="0"/>
                <a:cs typeface="Courier New" panose="02070309020205020404" pitchFamily="49" charset="0"/>
              </a:rPr>
              <a:t>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Lag</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(.98 1(.02)1.08 , </a:t>
            </a:r>
            <a:r>
              <a:rPr lang="es-ES" sz="1000" b="1" dirty="0" err="1">
                <a:latin typeface="Courier New" panose="02070309020205020404" pitchFamily="49" charset="0"/>
                <a:cs typeface="Courier New" panose="02070309020205020404" pitchFamily="49" charset="0"/>
              </a:rPr>
              <a:t>labsize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a:t>
            </a:r>
            <a:r>
              <a:rPr lang="es-ES" sz="1000" b="1" dirty="0">
                <a:latin typeface="Courier New" panose="02070309020205020404" pitchFamily="49" charset="0"/>
                <a:cs typeface="Courier New" panose="02070309020205020404" pitchFamily="49" charset="0"/>
              </a:rPr>
              <a:t>(0(3)21 , </a:t>
            </a:r>
            <a:r>
              <a:rPr lang="es-ES" sz="1000" b="1" dirty="0" err="1">
                <a:latin typeface="Courier New" panose="02070309020205020404" pitchFamily="49" charset="0"/>
                <a:cs typeface="Courier New" panose="02070309020205020404" pitchFamily="49" charset="0"/>
              </a:rPr>
              <a:t>labsize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yline</a:t>
            </a:r>
            <a:r>
              <a:rPr lang="es-ES" sz="1000" b="1" dirty="0">
                <a:latin typeface="Courier New" panose="02070309020205020404" pitchFamily="49" charset="0"/>
                <a:cs typeface="Courier New" panose="02070309020205020404" pitchFamily="49" charset="0"/>
              </a:rPr>
              <a:t>(1,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black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lp</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leg</a:t>
            </a:r>
            <a:r>
              <a:rPr lang="es-ES" sz="1000" b="1" dirty="0">
                <a:latin typeface="Courier New" panose="02070309020205020404" pitchFamily="49" charset="0"/>
                <a:cs typeface="Courier New" panose="02070309020205020404" pitchFamily="49" charset="0"/>
              </a:rPr>
              <a:t>(off)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p:txBody>
      </p:sp>
      <p:pic>
        <p:nvPicPr>
          <p:cNvPr id="6" name="Imagen 5">
            <a:extLst>
              <a:ext uri="{FF2B5EF4-FFF2-40B4-BE49-F238E27FC236}">
                <a16:creationId xmlns:a16="http://schemas.microsoft.com/office/drawing/2014/main" id="{EC390814-CE18-C005-ECA0-C082846901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801792"/>
            <a:ext cx="5029200" cy="3657600"/>
          </a:xfrm>
          <a:prstGeom prst="rect">
            <a:avLst/>
          </a:prstGeom>
        </p:spPr>
      </p:pic>
    </p:spTree>
    <p:extLst>
      <p:ext uri="{BB962C8B-B14F-4D97-AF65-F5344CB8AC3E}">
        <p14:creationId xmlns:p14="http://schemas.microsoft.com/office/powerpoint/2010/main" val="3639425799"/>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324535"/>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crossbslices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findmin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eform</a:t>
            </a:r>
            <a:r>
              <a:rPr lang="es-ES" sz="1000" b="1" dirty="0">
                <a:latin typeface="Courier New" panose="02070309020205020404" pitchFamily="49" charset="0"/>
                <a:cs typeface="Courier New" panose="02070309020205020404" pitchFamily="49" charset="0"/>
              </a:rPr>
              <a:t> </a:t>
            </a:r>
            <a:r>
              <a:rPr lang="es-ES" sz="1000" b="1" dirty="0" err="1">
                <a:solidFill>
                  <a:srgbClr val="FF0000"/>
                </a:solidFill>
                <a:latin typeface="Courier New" panose="02070309020205020404" pitchFamily="49" charset="0"/>
                <a:cs typeface="Courier New" panose="02070309020205020404" pitchFamily="49" charset="0"/>
              </a:rPr>
              <a:t>lagslices</a:t>
            </a:r>
            <a:r>
              <a:rPr lang="es-ES" sz="1000" b="1" dirty="0">
                <a:solidFill>
                  <a:srgbClr val="FF0000"/>
                </a:solidFill>
                <a:latin typeface="Courier New" panose="02070309020205020404" pitchFamily="49" charset="0"/>
                <a:cs typeface="Courier New" panose="02070309020205020404" pitchFamily="49" charset="0"/>
              </a:rPr>
              <a:t>(0 7 14 21)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ytitle</a:t>
            </a:r>
            <a:r>
              <a:rPr lang="es-ES" sz="1000" b="1" dirty="0">
                <a:latin typeface="Courier New" panose="02070309020205020404" pitchFamily="49" charset="0"/>
                <a:cs typeface="Courier New" panose="02070309020205020404" pitchFamily="49" charset="0"/>
              </a:rPr>
              <a:t>("RR" , </a:t>
            </a:r>
            <a:r>
              <a:rPr lang="es-ES" sz="1000" b="1" dirty="0" err="1">
                <a:latin typeface="Courier New" panose="02070309020205020404" pitchFamily="49" charset="0"/>
                <a:cs typeface="Courier New" panose="02070309020205020404" pitchFamily="49" charset="0"/>
              </a:rPr>
              <a:t>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xtitle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Temperature</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ºC</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ylab</a:t>
            </a:r>
            <a:r>
              <a:rPr lang="es-ES" sz="1000" b="1" dirty="0">
                <a:latin typeface="Courier New" panose="02070309020205020404" pitchFamily="49" charset="0"/>
                <a:cs typeface="Courier New" panose="02070309020205020404" pitchFamily="49" charset="0"/>
              </a:rPr>
              <a:t>(.98 1(.04)1.12 , </a:t>
            </a:r>
            <a:r>
              <a:rPr lang="es-ES" sz="1000" b="1" dirty="0" err="1">
                <a:latin typeface="Courier New" panose="02070309020205020404" pitchFamily="49" charset="0"/>
                <a:cs typeface="Courier New" panose="02070309020205020404" pitchFamily="49" charset="0"/>
              </a:rPr>
              <a:t>labsize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xlab</a:t>
            </a:r>
            <a:r>
              <a:rPr lang="es-ES" sz="1000" b="1" dirty="0">
                <a:latin typeface="Courier New" panose="02070309020205020404" pitchFamily="49" charset="0"/>
                <a:cs typeface="Courier New" panose="02070309020205020404" pitchFamily="49" charset="0"/>
              </a:rPr>
              <a:t>(-15(5)35 , </a:t>
            </a:r>
            <a:r>
              <a:rPr lang="es-ES" sz="1000" b="1" dirty="0" err="1">
                <a:latin typeface="Courier New" panose="02070309020205020404" pitchFamily="49" charset="0"/>
                <a:cs typeface="Courier New" panose="02070309020205020404" pitchFamily="49" charset="0"/>
              </a:rPr>
              <a:t>labsize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small</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yline</a:t>
            </a:r>
            <a:r>
              <a:rPr lang="es-ES" sz="1000" b="1" dirty="0">
                <a:latin typeface="Courier New" panose="02070309020205020404" pitchFamily="49" charset="0"/>
                <a:cs typeface="Courier New" panose="02070309020205020404" pitchFamily="49" charset="0"/>
              </a:rPr>
              <a:t>(1, </a:t>
            </a:r>
            <a:r>
              <a:rPr lang="es-ES" sz="1000" b="1" dirty="0" err="1">
                <a:latin typeface="Courier New" panose="02070309020205020404" pitchFamily="49" charset="0"/>
                <a:cs typeface="Courier New" panose="02070309020205020404" pitchFamily="49" charset="0"/>
              </a:rPr>
              <a:t>lc</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black</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lp</a:t>
            </a:r>
            <a:r>
              <a:rPr lang="es-ES" sz="1000" b="1" dirty="0">
                <a:latin typeface="Courier New" panose="02070309020205020404" pitchFamily="49" charset="0"/>
                <a:cs typeface="Courier New" panose="02070309020205020404" pitchFamily="49" charset="0"/>
              </a:rPr>
              <a:t>(-)) </a:t>
            </a:r>
            <a:r>
              <a:rPr lang="es-ES" sz="1000" b="1" dirty="0">
                <a:solidFill>
                  <a:srgbClr val="00B050"/>
                </a:solidFill>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r>
              <a:rPr lang="es-ES" sz="1000" b="1" dirty="0">
                <a:solidFill>
                  <a:srgbClr val="00B050"/>
                </a:solidFill>
                <a:latin typeface="Courier New" panose="02070309020205020404" pitchFamily="49" charset="0"/>
                <a:cs typeface="Courier New" panose="02070309020205020404" pitchFamily="49" charset="0"/>
              </a:rPr>
              <a:t>*/</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leg</a:t>
            </a:r>
            <a:r>
              <a:rPr lang="es-ES" sz="1000" b="1" dirty="0">
                <a:latin typeface="Courier New" panose="02070309020205020404" pitchFamily="49" charset="0"/>
                <a:cs typeface="Courier New" panose="02070309020205020404" pitchFamily="49" charset="0"/>
              </a:rPr>
              <a:t>(off)</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Centering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t>
            </a:r>
            <a:r>
              <a:rPr lang="es-ES" sz="1000" dirty="0" err="1">
                <a:latin typeface="Courier New" panose="02070309020205020404" pitchFamily="49" charset="0"/>
                <a:cs typeface="Courier New" panose="02070309020205020404" pitchFamily="49" charset="0"/>
              </a:rPr>
              <a:t>which</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all-lag</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is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minimum</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21</a:t>
            </a:r>
          </a:p>
          <a:p>
            <a:r>
              <a:rPr lang="es-ES" sz="1000" dirty="0">
                <a:latin typeface="Courier New" panose="02070309020205020404" pitchFamily="49" charset="0"/>
                <a:cs typeface="Courier New" panose="02070309020205020404" pitchFamily="49" charset="0"/>
              </a:rPr>
              <a:t>------------------------------------------------------------------------</a:t>
            </a: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p:txBody>
      </p:sp>
      <p:pic>
        <p:nvPicPr>
          <p:cNvPr id="6" name="Imagen 5">
            <a:extLst>
              <a:ext uri="{FF2B5EF4-FFF2-40B4-BE49-F238E27FC236}">
                <a16:creationId xmlns:a16="http://schemas.microsoft.com/office/drawing/2014/main" id="{4C427C44-328B-35EF-1A6D-3F2AB79C2AE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047568" y="1801792"/>
            <a:ext cx="5029200" cy="3657600"/>
          </a:xfrm>
          <a:prstGeom prst="rect">
            <a:avLst/>
          </a:prstGeom>
        </p:spPr>
      </p:pic>
    </p:spTree>
    <p:extLst>
      <p:ext uri="{BB962C8B-B14F-4D97-AF65-F5344CB8AC3E}">
        <p14:creationId xmlns:p14="http://schemas.microsoft.com/office/powerpoint/2010/main" val="3503556646"/>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ítulo 1">
            <a:extLst>
              <a:ext uri="{FF2B5EF4-FFF2-40B4-BE49-F238E27FC236}">
                <a16:creationId xmlns:a16="http://schemas.microsoft.com/office/drawing/2014/main" id="{A149279B-9E71-2553-86FF-2D32808CFEA0}"/>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Further work</a:t>
            </a:r>
            <a:endParaRPr lang="en-GB" altLang="es-ES" sz="3400" dirty="0">
              <a:ea typeface="ＭＳ Ｐゴシック" panose="020B0600070205080204" pitchFamily="34" charset="-128"/>
            </a:endParaRPr>
          </a:p>
        </p:txBody>
      </p:sp>
      <p:sp>
        <p:nvSpPr>
          <p:cNvPr id="3" name="Marcador de contenido 2">
            <a:extLst>
              <a:ext uri="{FF2B5EF4-FFF2-40B4-BE49-F238E27FC236}">
                <a16:creationId xmlns:a16="http://schemas.microsoft.com/office/drawing/2014/main" id="{5454F9EF-9D0E-E7DA-20C4-FDA543F38CFB}"/>
              </a:ext>
            </a:extLst>
          </p:cNvPr>
          <p:cNvSpPr>
            <a:spLocks noGrp="1"/>
          </p:cNvSpPr>
          <p:nvPr>
            <p:ph idx="1"/>
          </p:nvPr>
        </p:nvSpPr>
        <p:spPr/>
        <p:txBody>
          <a:bodyPr/>
          <a:lstStyle/>
          <a:p>
            <a:pPr marL="360000">
              <a:spcBef>
                <a:spcPts val="500"/>
              </a:spcBef>
              <a:spcAft>
                <a:spcPts val="500"/>
              </a:spcAft>
              <a:defRPr/>
            </a:pPr>
            <a:r>
              <a:rPr lang="en-GB" sz="2200" dirty="0">
                <a:solidFill>
                  <a:schemeClr val="tx1">
                    <a:lumMod val="85000"/>
                    <a:lumOff val="15000"/>
                  </a:schemeClr>
                </a:solidFill>
              </a:rPr>
              <a:t>Minor tasks</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Fix options’ dependencies, default values, and error messages</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Fix </a:t>
            </a:r>
            <a:r>
              <a:rPr lang="en-GB" sz="2000" dirty="0" err="1">
                <a:solidFill>
                  <a:schemeClr val="tx1">
                    <a:lumMod val="85000"/>
                    <a:lumOff val="15000"/>
                  </a:schemeClr>
                </a:solidFill>
              </a:rPr>
              <a:t>labeling</a:t>
            </a:r>
            <a:r>
              <a:rPr lang="en-GB" sz="2000" dirty="0">
                <a:solidFill>
                  <a:schemeClr val="tx1">
                    <a:lumMod val="85000"/>
                    <a:lumOff val="15000"/>
                  </a:schemeClr>
                </a:solidFill>
              </a:rPr>
              <a:t> axis for 3D surface plot</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Check consistency with </a:t>
            </a:r>
            <a:r>
              <a:rPr lang="en-GB" sz="2000" b="1" dirty="0" err="1">
                <a:solidFill>
                  <a:schemeClr val="tx1">
                    <a:lumMod val="85000"/>
                    <a:lumOff val="15000"/>
                  </a:schemeClr>
                </a:solidFill>
                <a:latin typeface="Courier New" panose="02070309020205020404" pitchFamily="49" charset="0"/>
                <a:cs typeface="Courier New" panose="02070309020205020404" pitchFamily="49" charset="0"/>
              </a:rPr>
              <a:t>dlnm</a:t>
            </a:r>
            <a:r>
              <a:rPr lang="en-GB" sz="2000" dirty="0">
                <a:solidFill>
                  <a:schemeClr val="tx1">
                    <a:lumMod val="85000"/>
                    <a:lumOff val="15000"/>
                  </a:schemeClr>
                </a:solidFill>
              </a:rPr>
              <a:t> R package</a:t>
            </a:r>
          </a:p>
          <a:p>
            <a:pPr marL="360000">
              <a:spcBef>
                <a:spcPts val="500"/>
              </a:spcBef>
              <a:spcAft>
                <a:spcPts val="500"/>
              </a:spcAft>
              <a:defRPr/>
            </a:pPr>
            <a:r>
              <a:rPr lang="en-GB" sz="2200" dirty="0">
                <a:solidFill>
                  <a:schemeClr val="tx1">
                    <a:lumMod val="85000"/>
                    <a:lumOff val="15000"/>
                  </a:schemeClr>
                </a:solidFill>
              </a:rPr>
              <a:t>Major tasks (?)</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Include </a:t>
            </a:r>
            <a:r>
              <a:rPr lang="en-GB" sz="2000" dirty="0" err="1">
                <a:solidFill>
                  <a:schemeClr val="tx1">
                    <a:lumMod val="85000"/>
                    <a:lumOff val="15000"/>
                  </a:schemeClr>
                </a:solidFill>
              </a:rPr>
              <a:t>Bsplines</a:t>
            </a:r>
            <a:r>
              <a:rPr lang="en-GB" sz="2000" dirty="0">
                <a:solidFill>
                  <a:schemeClr val="tx1">
                    <a:lumMod val="85000"/>
                    <a:lumOff val="15000"/>
                  </a:schemeClr>
                </a:solidFill>
              </a:rPr>
              <a:t> </a:t>
            </a:r>
            <a:r>
              <a:rPr lang="en-GB" sz="2000" i="1" dirty="0">
                <a:solidFill>
                  <a:schemeClr val="tx1">
                    <a:lumMod val="85000"/>
                    <a:lumOff val="15000"/>
                  </a:schemeClr>
                </a:solidFill>
              </a:rPr>
              <a:t>(Newson 2012)  </a:t>
            </a:r>
          </a:p>
          <a:p>
            <a:pPr marL="817200" lvl="1" indent="-342900">
              <a:spcBef>
                <a:spcPts val="500"/>
              </a:spcBef>
              <a:spcAft>
                <a:spcPts val="500"/>
              </a:spcAft>
              <a:buFont typeface="Wingdings" pitchFamily="2" charset="2"/>
              <a:buChar char="§"/>
              <a:defRPr/>
            </a:pPr>
            <a:r>
              <a:rPr lang="en-GB" sz="2000" dirty="0">
                <a:solidFill>
                  <a:schemeClr val="tx1">
                    <a:lumMod val="85000"/>
                    <a:lumOff val="15000"/>
                  </a:schemeClr>
                </a:solidFill>
              </a:rPr>
              <a:t>Write a </a:t>
            </a:r>
            <a:r>
              <a:rPr lang="en-GB" sz="2000" b="1" dirty="0" err="1">
                <a:solidFill>
                  <a:schemeClr val="tx1">
                    <a:lumMod val="85000"/>
                    <a:lumOff val="15000"/>
                  </a:schemeClr>
                </a:solidFill>
                <a:latin typeface="Courier New" panose="02070309020205020404" pitchFamily="49" charset="0"/>
                <a:cs typeface="Courier New" panose="02070309020205020404" pitchFamily="49" charset="0"/>
              </a:rPr>
              <a:t>crossreduce</a:t>
            </a:r>
            <a:r>
              <a:rPr lang="en-GB" sz="2000" dirty="0">
                <a:solidFill>
                  <a:schemeClr val="tx1">
                    <a:lumMod val="85000"/>
                    <a:lumOff val="15000"/>
                  </a:schemeClr>
                </a:solidFill>
              </a:rPr>
              <a:t> command </a:t>
            </a:r>
          </a:p>
          <a:p>
            <a:pPr marL="817200" lvl="1" indent="-342900">
              <a:spcBef>
                <a:spcPts val="500"/>
              </a:spcBef>
              <a:spcAft>
                <a:spcPts val="500"/>
              </a:spcAft>
              <a:buFont typeface="Wingdings" pitchFamily="2" charset="2"/>
              <a:buChar char="§"/>
              <a:defRPr/>
            </a:pPr>
            <a:endParaRPr lang="en-GB" sz="800" dirty="0">
              <a:solidFill>
                <a:schemeClr val="tx1">
                  <a:lumMod val="85000"/>
                  <a:lumOff val="15000"/>
                </a:schemeClr>
              </a:solidFill>
            </a:endParaRPr>
          </a:p>
          <a:p>
            <a:pPr marL="360000">
              <a:spcBef>
                <a:spcPts val="500"/>
              </a:spcBef>
              <a:spcAft>
                <a:spcPts val="500"/>
              </a:spcAft>
              <a:defRPr/>
            </a:pPr>
            <a:r>
              <a:rPr lang="en-GB" sz="2200" dirty="0">
                <a:solidFill>
                  <a:schemeClr val="tx1">
                    <a:lumMod val="85000"/>
                    <a:lumOff val="15000"/>
                  </a:schemeClr>
                </a:solidFill>
              </a:rPr>
              <a:t>Stay tuned at </a:t>
            </a:r>
            <a:r>
              <a:rPr lang="en-GB" sz="2200" dirty="0">
                <a:hlinkClick r:id="rId3"/>
              </a:rPr>
              <a:t>https://github.com/aureliotobias</a:t>
            </a:r>
            <a:r>
              <a:rPr lang="en-GB" sz="2200" dirty="0"/>
              <a:t> </a:t>
            </a:r>
            <a:r>
              <a:rPr lang="en-GB" sz="2200" dirty="0">
                <a:solidFill>
                  <a:schemeClr val="tx1">
                    <a:lumMod val="85000"/>
                    <a:lumOff val="15000"/>
                  </a:schemeClr>
                </a:solidFill>
              </a:rPr>
              <a:t>and Twitter’s </a:t>
            </a:r>
            <a:r>
              <a:rPr lang="en-GB" sz="2200" dirty="0">
                <a:solidFill>
                  <a:srgbClr val="0432FF"/>
                </a:solidFill>
              </a:rPr>
              <a:t>@atobias69</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170646"/>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crossbasis</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varlag</a:t>
            </a:r>
            <a:r>
              <a:rPr lang="es-ES" sz="1000" b="1" dirty="0">
                <a:latin typeface="Courier New" panose="02070309020205020404" pitchFamily="49" charset="0"/>
                <a:cs typeface="Courier New" panose="02070309020205020404" pitchFamily="49" charset="0"/>
              </a:rPr>
              <a:t>(4) </a:t>
            </a:r>
            <a:r>
              <a:rPr lang="es-ES" sz="1000" b="1" dirty="0" err="1">
                <a:latin typeface="Courier New" panose="02070309020205020404" pitchFamily="49" charset="0"/>
                <a:cs typeface="Courier New" panose="02070309020205020404" pitchFamily="49" charset="0"/>
              </a:rPr>
              <a:t>vartype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poly</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vardf</a:t>
            </a:r>
            <a:r>
              <a:rPr lang="es-ES" sz="1000" b="1" dirty="0">
                <a:latin typeface="Courier New" panose="02070309020205020404" pitchFamily="49" charset="0"/>
                <a:cs typeface="Courier New" panose="02070309020205020404" pitchFamily="49" charset="0"/>
              </a:rPr>
              <a:t>(1) /*</a:t>
            </a:r>
          </a:p>
          <a:p>
            <a:r>
              <a:rPr lang="es-ES" sz="1000" b="1" dirty="0">
                <a:latin typeface="Courier New" panose="02070309020205020404" pitchFamily="49" charset="0"/>
                <a:cs typeface="Courier New" panose="02070309020205020404" pitchFamily="49" charset="0"/>
              </a:rPr>
              <a:t>                */   </a:t>
            </a:r>
            <a:r>
              <a:rPr lang="es-ES" sz="1000" b="1" dirty="0" err="1">
                <a:latin typeface="Courier New" panose="02070309020205020404" pitchFamily="49" charset="0"/>
                <a:cs typeface="Courier New" panose="02070309020205020404" pitchFamily="49" charset="0"/>
              </a:rPr>
              <a:t>lagtype</a:t>
            </a:r>
            <a:r>
              <a:rPr lang="es-ES" sz="1000" b="1" dirty="0">
                <a:latin typeface="Courier New" panose="02070309020205020404" pitchFamily="49" charset="0"/>
                <a:cs typeface="Courier New" panose="02070309020205020404" pitchFamily="49" charset="0"/>
              </a:rPr>
              <a:t>(</a:t>
            </a:r>
            <a:r>
              <a:rPr lang="es-ES" sz="1000" b="1" dirty="0" err="1">
                <a:latin typeface="Courier New" panose="02070309020205020404" pitchFamily="49" charset="0"/>
                <a:cs typeface="Courier New" panose="02070309020205020404" pitchFamily="49" charset="0"/>
              </a:rPr>
              <a:t>strata</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lagknots</a:t>
            </a:r>
            <a:r>
              <a:rPr lang="es-ES" sz="1000" b="1" dirty="0">
                <a:latin typeface="Courier New" panose="02070309020205020404" pitchFamily="49" charset="0"/>
                <a:cs typeface="Courier New" panose="02070309020205020404" pitchFamily="49" charset="0"/>
              </a:rPr>
              <a:t>(2)</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Cross-basis </a:t>
            </a:r>
            <a:r>
              <a:rPr lang="es-ES" sz="1000" dirty="0" err="1">
                <a:latin typeface="Courier New" panose="02070309020205020404" pitchFamily="49" charset="0"/>
                <a:cs typeface="Courier New" panose="02070309020205020404" pitchFamily="49" charset="0"/>
              </a:rPr>
              <a:t>defined</a:t>
            </a:r>
            <a:r>
              <a:rPr lang="es-ES" sz="1000" dirty="0">
                <a:latin typeface="Courier New" panose="02070309020205020404" pitchFamily="49" charset="0"/>
                <a:cs typeface="Courier New" panose="02070309020205020404" pitchFamily="49" charset="0"/>
              </a:rPr>
              <a:t> as:</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Predictor</a:t>
            </a:r>
          </a:p>
          <a:p>
            <a:r>
              <a:rPr lang="es-ES" sz="1000" dirty="0">
                <a:latin typeface="Courier New" panose="02070309020205020404" pitchFamily="49" charset="0"/>
                <a:cs typeface="Courier New" panose="02070309020205020404" pitchFamily="49" charset="0"/>
              </a:rPr>
              <a:t>  Variable: </a:t>
            </a:r>
            <a:r>
              <a:rPr lang="es-ES" sz="1000" b="1" dirty="0" err="1">
                <a:latin typeface="Courier New" panose="02070309020205020404" pitchFamily="49" charset="0"/>
                <a:cs typeface="Courier New" panose="02070309020205020404" pitchFamily="49" charset="0"/>
              </a:rPr>
              <a:t>tmean</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Exposure</a:t>
            </a:r>
            <a:r>
              <a:rPr lang="es-ES" sz="1000" dirty="0">
                <a:latin typeface="Courier New" panose="02070309020205020404" pitchFamily="49" charset="0"/>
                <a:cs typeface="Courier New" panose="02070309020205020404" pitchFamily="49" charset="0"/>
              </a:rPr>
              <a:t>-response </a:t>
            </a:r>
            <a:r>
              <a:rPr lang="es-ES" sz="1000" dirty="0" err="1">
                <a:latin typeface="Courier New" panose="02070309020205020404" pitchFamily="49" charset="0"/>
                <a:cs typeface="Courier New" panose="02070309020205020404" pitchFamily="49" charset="0"/>
              </a:rPr>
              <a:t>function</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poly</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Degrees</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of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freedom</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1</a:t>
            </a:r>
          </a:p>
          <a:p>
            <a:r>
              <a:rPr lang="es-ES" sz="1000" dirty="0">
                <a:latin typeface="Courier New" panose="02070309020205020404" pitchFamily="49" charset="0"/>
                <a:cs typeface="Courier New" panose="02070309020205020404" pitchFamily="49" charset="0"/>
              </a:rPr>
              <a:t>------------------------------------------------------------------------</a:t>
            </a:r>
          </a:p>
          <a:p>
            <a:r>
              <a:rPr lang="es-ES" sz="1000" dirty="0" err="1">
                <a:latin typeface="Courier New" panose="02070309020205020404" pitchFamily="49" charset="0"/>
                <a:cs typeface="Courier New" panose="02070309020205020404" pitchFamily="49" charset="0"/>
              </a:rPr>
              <a:t>Lagged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effects</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Lags</a:t>
            </a:r>
            <a:r>
              <a:rPr lang="es-ES" sz="1000" dirty="0">
                <a:latin typeface="Courier New" panose="02070309020205020404" pitchFamily="49" charset="0"/>
                <a:cs typeface="Courier New" panose="02070309020205020404" pitchFamily="49" charset="0"/>
              </a:rPr>
              <a:t>: </a:t>
            </a:r>
            <a:r>
              <a:rPr lang="es-ES" sz="1000" b="1" dirty="0">
                <a:latin typeface="Courier New" panose="02070309020205020404" pitchFamily="49" charset="0"/>
                <a:cs typeface="Courier New" panose="02070309020205020404" pitchFamily="49" charset="0"/>
              </a:rPr>
              <a:t>4</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Exposure</a:t>
            </a:r>
            <a:r>
              <a:rPr lang="es-ES" sz="1000" dirty="0">
                <a:latin typeface="Courier New" panose="02070309020205020404" pitchFamily="49" charset="0"/>
                <a:cs typeface="Courier New" panose="02070309020205020404" pitchFamily="49" charset="0"/>
              </a:rPr>
              <a:t>-response </a:t>
            </a:r>
            <a:r>
              <a:rPr lang="es-ES" sz="1000" dirty="0" err="1">
                <a:latin typeface="Courier New" panose="02070309020205020404" pitchFamily="49" charset="0"/>
                <a:cs typeface="Courier New" panose="02070309020205020404" pitchFamily="49" charset="0"/>
              </a:rPr>
              <a:t>function</a:t>
            </a:r>
            <a:r>
              <a:rPr lang="es-ES" sz="1000"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strata</a:t>
            </a:r>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Knots</a:t>
            </a:r>
            <a:r>
              <a:rPr lang="es-ES" sz="1000" dirty="0">
                <a:latin typeface="Courier New" panose="02070309020205020404" pitchFamily="49" charset="0"/>
                <a:cs typeface="Courier New" panose="02070309020205020404" pitchFamily="49" charset="0"/>
              </a:rPr>
              <a:t> at: </a:t>
            </a:r>
            <a:r>
              <a:rPr lang="es-ES" sz="1000" b="1" dirty="0">
                <a:latin typeface="Courier New" panose="02070309020205020404" pitchFamily="49" charset="0"/>
                <a:cs typeface="Courier New" panose="02070309020205020404" pitchFamily="49" charset="0"/>
              </a:rPr>
              <a:t>2</a:t>
            </a:r>
          </a:p>
          <a:p>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describe t_*</a:t>
            </a:r>
          </a:p>
          <a:p>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storage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display</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value</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variable </a:t>
            </a:r>
            <a:r>
              <a:rPr lang="es-ES" sz="1000" dirty="0" err="1">
                <a:latin typeface="Courier New" panose="02070309020205020404" pitchFamily="49" charset="0"/>
                <a:cs typeface="Courier New" panose="02070309020205020404" pitchFamily="49" charset="0"/>
              </a:rPr>
              <a:t>name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type</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format</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label</a:t>
            </a:r>
            <a:r>
              <a:rPr lang="es-ES" sz="1000" dirty="0">
                <a:latin typeface="Courier New" panose="02070309020205020404" pitchFamily="49" charset="0"/>
                <a:cs typeface="Courier New" panose="02070309020205020404" pitchFamily="49" charset="0"/>
              </a:rPr>
              <a:t>      variable </a:t>
            </a:r>
            <a:r>
              <a:rPr lang="es-ES" sz="1000" dirty="0" err="1">
                <a:latin typeface="Courier New" panose="02070309020205020404" pitchFamily="49" charset="0"/>
                <a:cs typeface="Courier New" panose="02070309020205020404" pitchFamily="49" charset="0"/>
              </a:rPr>
              <a:t>label</a:t>
            </a:r>
            <a:endParaRPr lang="es-ES" sz="1000"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t_0_0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%4.1f                 </a:t>
            </a:r>
          </a:p>
          <a:p>
            <a:r>
              <a:rPr lang="es-ES" sz="1000" b="1" dirty="0">
                <a:latin typeface="Courier New" panose="02070309020205020404" pitchFamily="49" charset="0"/>
                <a:cs typeface="Courier New" panose="02070309020205020404" pitchFamily="49" charset="0"/>
              </a:rPr>
              <a:t>t_0_1           </a:t>
            </a:r>
            <a:r>
              <a:rPr lang="es-ES" sz="1000" dirty="0" err="1">
                <a:latin typeface="Courier New" panose="02070309020205020404" pitchFamily="49" charset="0"/>
                <a:cs typeface="Courier New" panose="02070309020205020404" pitchFamily="49" charset="0"/>
              </a:rPr>
              <a:t>float</a:t>
            </a:r>
            <a:r>
              <a:rPr lang="es-ES" sz="1000" dirty="0">
                <a:latin typeface="Courier New" panose="02070309020205020404" pitchFamily="49" charset="0"/>
                <a:cs typeface="Courier New" panose="02070309020205020404" pitchFamily="49" charset="0"/>
              </a:rPr>
              <a:t>   %4.1f                 </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list</a:t>
            </a:r>
            <a:r>
              <a:rPr lang="es-ES" sz="1000" b="1" dirty="0">
                <a:latin typeface="Courier New" panose="02070309020205020404" pitchFamily="49" charset="0"/>
                <a:cs typeface="Courier New" panose="02070309020205020404" pitchFamily="49" charset="0"/>
              </a:rPr>
              <a:t> date L0.tmean L1.tmean L2.tmean L3.tmean L4.tmean t_0_0 t_0_1 in 5 , </a:t>
            </a:r>
            <a:r>
              <a:rPr lang="es-ES" sz="1000" b="1" dirty="0" err="1">
                <a:latin typeface="Courier New" panose="02070309020205020404" pitchFamily="49" charset="0"/>
                <a:cs typeface="Courier New" panose="02070309020205020404" pitchFamily="49" charset="0"/>
              </a:rPr>
              <a:t>noobs</a:t>
            </a:r>
            <a:endParaRPr lang="es-ES" sz="1000" b="1" dirty="0">
              <a:latin typeface="Courier New" panose="02070309020205020404" pitchFamily="49" charset="0"/>
              <a:cs typeface="Courier New" panose="02070309020205020404" pitchFamily="49" charset="0"/>
            </a:endParaRPr>
          </a:p>
          <a:p>
            <a:endParaRPr lang="es-ES" sz="1000" b="1" dirty="0">
              <a:latin typeface="Courier New" panose="02070309020205020404" pitchFamily="49" charset="0"/>
              <a:cs typeface="Courier New" panose="02070309020205020404" pitchFamily="49" charset="0"/>
            </a:endParaRP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L.     L2.     L3.     L4.                </a:t>
            </a:r>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date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tmean</a:t>
            </a:r>
            <a:r>
              <a:rPr lang="es-ES" sz="1000" b="1" dirty="0">
                <a:latin typeface="Courier New" panose="02070309020205020404" pitchFamily="49" charset="0"/>
                <a:cs typeface="Courier New" panose="02070309020205020404" pitchFamily="49" charset="0"/>
              </a:rPr>
              <a:t>   t_0_0   t_0_1 </a:t>
            </a:r>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05jan1987     </a:t>
            </a:r>
            <a:r>
              <a:rPr lang="es-ES" sz="1000" b="1" dirty="0">
                <a:solidFill>
                  <a:srgbClr val="FF0000"/>
                </a:solidFill>
                <a:latin typeface="Courier New" panose="02070309020205020404" pitchFamily="49" charset="0"/>
                <a:cs typeface="Courier New" panose="02070309020205020404" pitchFamily="49" charset="0"/>
              </a:rPr>
              <a:t>1.4     0.0     </a:t>
            </a:r>
            <a:r>
              <a:rPr lang="es-ES" sz="1000" b="1" dirty="0">
                <a:solidFill>
                  <a:srgbClr val="0432FF"/>
                </a:solidFill>
                <a:latin typeface="Courier New" panose="02070309020205020404" pitchFamily="49" charset="0"/>
                <a:cs typeface="Courier New" panose="02070309020205020404" pitchFamily="49" charset="0"/>
              </a:rPr>
              <a:t>1.7     1.4     1.7     </a:t>
            </a:r>
            <a:r>
              <a:rPr lang="es-ES" sz="1000" b="1" dirty="0">
                <a:solidFill>
                  <a:srgbClr val="FF0000"/>
                </a:solidFill>
                <a:latin typeface="Courier New" panose="02070309020205020404" pitchFamily="49" charset="0"/>
                <a:cs typeface="Courier New" panose="02070309020205020404" pitchFamily="49" charset="0"/>
              </a:rPr>
              <a:t>1.4</a:t>
            </a:r>
            <a:r>
              <a:rPr lang="es-ES" sz="1000" b="1" dirty="0">
                <a:latin typeface="Courier New" panose="02070309020205020404" pitchFamily="49" charset="0"/>
                <a:cs typeface="Courier New" panose="02070309020205020404" pitchFamily="49" charset="0"/>
              </a:rPr>
              <a:t>     </a:t>
            </a:r>
            <a:r>
              <a:rPr lang="es-ES" sz="1000" b="1" dirty="0">
                <a:solidFill>
                  <a:srgbClr val="0432FF"/>
                </a:solidFill>
                <a:latin typeface="Courier New" panose="02070309020205020404" pitchFamily="49" charset="0"/>
                <a:cs typeface="Courier New" panose="02070309020205020404" pitchFamily="49" charset="0"/>
              </a:rPr>
              <a:t>4.8</a:t>
            </a:r>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p>
          <a:p>
            <a:endParaRPr lang="es-ES" sz="1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07194661"/>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46632E-8534-C9F7-E4D1-DDB92DFF267B}"/>
              </a:ext>
            </a:extLst>
          </p:cNvPr>
          <p:cNvSpPr txBox="1"/>
          <p:nvPr/>
        </p:nvSpPr>
        <p:spPr>
          <a:xfrm>
            <a:off x="324465" y="324464"/>
            <a:ext cx="8475406" cy="5324535"/>
          </a:xfrm>
          <a:prstGeom prst="rect">
            <a:avLst/>
          </a:prstGeom>
          <a:noFill/>
          <a:ln>
            <a:solidFill>
              <a:schemeClr val="bg1">
                <a:lumMod val="95000"/>
              </a:schemeClr>
            </a:solidFill>
          </a:ln>
        </p:spPr>
        <p:txBody>
          <a:bodyPr wrap="square" rtlCol="0">
            <a:spAutoFit/>
          </a:bodyPr>
          <a:lstStyle/>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poisson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death</a:t>
            </a:r>
            <a:r>
              <a:rPr lang="es-ES" sz="1000" b="1" dirty="0">
                <a:latin typeface="Courier New" panose="02070309020205020404" pitchFamily="49" charset="0"/>
                <a:cs typeface="Courier New" panose="02070309020205020404" pitchFamily="49" charset="0"/>
              </a:rPr>
              <a:t> t_0_0 t_0_1</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 |      </a:t>
            </a:r>
            <a:r>
              <a:rPr lang="es-ES" sz="1000" dirty="0" err="1">
                <a:latin typeface="Courier New" panose="02070309020205020404" pitchFamily="49" charset="0"/>
                <a:cs typeface="Courier New" panose="02070309020205020404" pitchFamily="49" charset="0"/>
              </a:rPr>
              <a:t>Coef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Err</a:t>
            </a:r>
            <a:r>
              <a:rPr lang="es-ES" sz="1000" dirty="0">
                <a:latin typeface="Courier New" panose="02070309020205020404" pitchFamily="49" charset="0"/>
                <a:cs typeface="Courier New" panose="02070309020205020404" pitchFamily="49" charset="0"/>
              </a:rPr>
              <a:t>.      z    P&gt;|z|     [95% Conf. Interval]</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t_0_0 |   </a:t>
            </a:r>
            <a:r>
              <a:rPr lang="es-ES" sz="1000" b="1" dirty="0">
                <a:latin typeface="Courier New" panose="02070309020205020404" pitchFamily="49" charset="0"/>
                <a:cs typeface="Courier New" panose="02070309020205020404" pitchFamily="49" charset="0"/>
              </a:rPr>
              <a:t>.0007954   .0001533     5.19   0.000      .000495    .0010959</a:t>
            </a:r>
          </a:p>
          <a:p>
            <a:r>
              <a:rPr lang="es-ES" sz="1000" dirty="0">
                <a:latin typeface="Courier New" panose="02070309020205020404" pitchFamily="49" charset="0"/>
                <a:cs typeface="Courier New" panose="02070309020205020404" pitchFamily="49" charset="0"/>
              </a:rPr>
              <a:t>       t_0_1 |  </a:t>
            </a:r>
            <a:r>
              <a:rPr lang="es-ES" sz="1000" b="1" dirty="0">
                <a:latin typeface="Courier New" panose="02070309020205020404" pitchFamily="49" charset="0"/>
                <a:cs typeface="Courier New" panose="02070309020205020404" pitchFamily="49" charset="0"/>
              </a:rPr>
              <a:t>-.0027966   .0001033   -27.06   0.000    -.0029991   -.0025941</a:t>
            </a: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_</a:t>
            </a:r>
            <a:r>
              <a:rPr lang="es-ES" sz="1000" dirty="0" err="1">
                <a:latin typeface="Courier New" panose="02070309020205020404" pitchFamily="49" charset="0"/>
                <a:cs typeface="Courier New" panose="02070309020205020404" pitchFamily="49" charset="0"/>
              </a:rPr>
              <a:t>cons</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5.364271   .0019783  2711.56   0.000     5.360393    5.368148</a:t>
            </a:r>
          </a:p>
          <a:p>
            <a:r>
              <a:rPr lang="es-ES" sz="1000" dirty="0">
                <a:latin typeface="Courier New" panose="02070309020205020404" pitchFamily="49" charset="0"/>
                <a:cs typeface="Courier New" panose="02070309020205020404" pitchFamily="49" charset="0"/>
              </a:rPr>
              <a:t>------------------------------------------------------------------------------</a:t>
            </a:r>
          </a:p>
          <a:p>
            <a:endParaRPr lang="es-ES" sz="1000" b="1" dirty="0">
              <a:latin typeface="Courier New" panose="02070309020205020404" pitchFamily="49" charset="0"/>
              <a:cs typeface="Courier New" panose="02070309020205020404" pitchFamily="49" charset="0"/>
            </a:endParaRPr>
          </a:p>
          <a:p>
            <a:r>
              <a:rPr lang="es-ES" sz="1000" b="1"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constraint</a:t>
            </a:r>
            <a:r>
              <a:rPr lang="es-ES" sz="1000" b="1" dirty="0">
                <a:latin typeface="Courier New" panose="02070309020205020404" pitchFamily="49" charset="0"/>
                <a:cs typeface="Courier New" panose="02070309020205020404" pitchFamily="49" charset="0"/>
              </a:rPr>
              <a:t> define 1 _b[L0.tmean] = _b[L1.tmean]</a:t>
            </a: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constraint</a:t>
            </a:r>
            <a:r>
              <a:rPr lang="es-ES" sz="1000" b="1" dirty="0">
                <a:latin typeface="Courier New" panose="02070309020205020404" pitchFamily="49" charset="0"/>
                <a:cs typeface="Courier New" panose="02070309020205020404" pitchFamily="49" charset="0"/>
              </a:rPr>
              <a:t> define 2 _b[L2.tmean] = _b[L3.tmean] </a:t>
            </a: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constraint</a:t>
            </a:r>
            <a:r>
              <a:rPr lang="es-ES" sz="1000" b="1" dirty="0">
                <a:latin typeface="Courier New" panose="02070309020205020404" pitchFamily="49" charset="0"/>
                <a:cs typeface="Courier New" panose="02070309020205020404" pitchFamily="49" charset="0"/>
              </a:rPr>
              <a:t> define 3 _b[L3.tmean] = _b[L4.tmean]</a:t>
            </a:r>
          </a:p>
          <a:p>
            <a:r>
              <a:rPr lang="es-ES" sz="1000" b="1" dirty="0">
                <a:latin typeface="Courier New" panose="02070309020205020404" pitchFamily="49" charset="0"/>
                <a:cs typeface="Courier New" panose="02070309020205020404" pitchFamily="49" charset="0"/>
              </a:rPr>
              <a:t> </a:t>
            </a:r>
          </a:p>
          <a:p>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poisson</a:t>
            </a:r>
            <a:r>
              <a:rPr lang="es-ES" sz="1000" b="1" dirty="0">
                <a:latin typeface="Courier New" panose="02070309020205020404" pitchFamily="49" charset="0"/>
                <a:cs typeface="Courier New" panose="02070309020205020404" pitchFamily="49" charset="0"/>
              </a:rPr>
              <a:t> </a:t>
            </a:r>
            <a:r>
              <a:rPr lang="es-ES" sz="1000" b="1" dirty="0" err="1">
                <a:latin typeface="Courier New" panose="02070309020205020404" pitchFamily="49" charset="0"/>
                <a:cs typeface="Courier New" panose="02070309020205020404" pitchFamily="49" charset="0"/>
              </a:rPr>
              <a:t>death</a:t>
            </a:r>
            <a:r>
              <a:rPr lang="es-ES" sz="1000" b="1" dirty="0">
                <a:latin typeface="Courier New" panose="02070309020205020404" pitchFamily="49" charset="0"/>
                <a:cs typeface="Courier New" panose="02070309020205020404" pitchFamily="49" charset="0"/>
              </a:rPr>
              <a:t> L0.tmean L1.tmean L2.tmean L3.tmean L4.tmean , </a:t>
            </a:r>
            <a:r>
              <a:rPr lang="es-ES" sz="1000" b="1" dirty="0" err="1">
                <a:latin typeface="Courier New" panose="02070309020205020404" pitchFamily="49" charset="0"/>
                <a:cs typeface="Courier New" panose="02070309020205020404" pitchFamily="49" charset="0"/>
              </a:rPr>
              <a:t>constrain</a:t>
            </a:r>
            <a:r>
              <a:rPr lang="es-ES" sz="1000" b="1" dirty="0">
                <a:latin typeface="Courier New" panose="02070309020205020404" pitchFamily="49" charset="0"/>
                <a:cs typeface="Courier New" panose="02070309020205020404" pitchFamily="49" charset="0"/>
              </a:rPr>
              <a:t>(1 2 3)</a:t>
            </a:r>
          </a:p>
          <a:p>
            <a:r>
              <a:rPr lang="es-ES" sz="1000" b="1" dirty="0">
                <a:latin typeface="Courier New" panose="02070309020205020404" pitchFamily="49" charset="0"/>
                <a:cs typeface="Courier New" panose="02070309020205020404" pitchFamily="49" charset="0"/>
              </a:rPr>
              <a:t>...</a:t>
            </a:r>
          </a:p>
          <a:p>
            <a:r>
              <a:rPr lang="es-ES" sz="1000" b="1" dirty="0">
                <a:latin typeface="Courier New" panose="02070309020205020404" pitchFamily="49" charset="0"/>
                <a:cs typeface="Courier New" panose="02070309020205020404" pitchFamily="49" charset="0"/>
              </a:rPr>
              <a:t> </a:t>
            </a:r>
            <a:r>
              <a:rPr lang="es-ES" sz="1000" dirty="0">
                <a:latin typeface="Courier New" panose="02070309020205020404" pitchFamily="49" charset="0"/>
                <a:cs typeface="Courier New" panose="02070309020205020404" pitchFamily="49" charset="0"/>
              </a:rPr>
              <a:t>( 1)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a:t>
            </a:r>
            <a:r>
              <a:rPr lang="es-ES" sz="1000" dirty="0" err="1">
                <a:latin typeface="Courier New" panose="02070309020205020404" pitchFamily="49" charset="0"/>
                <a:cs typeface="Courier New" panose="02070309020205020404" pitchFamily="49" charset="0"/>
              </a:rPr>
              <a:t>L.tmean</a:t>
            </a:r>
            <a:r>
              <a:rPr lang="es-ES" sz="1000" dirty="0">
                <a:latin typeface="Courier New" panose="02070309020205020404" pitchFamily="49" charset="0"/>
                <a:cs typeface="Courier New" panose="02070309020205020404" pitchFamily="49" charset="0"/>
              </a:rPr>
              <a:t> = 0</a:t>
            </a:r>
          </a:p>
          <a:p>
            <a:r>
              <a:rPr lang="es-ES" sz="1000" dirty="0">
                <a:latin typeface="Courier New" panose="02070309020205020404" pitchFamily="49" charset="0"/>
                <a:cs typeface="Courier New" panose="02070309020205020404" pitchFamily="49" charset="0"/>
              </a:rPr>
              <a:t> ( 2)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]L2.tmean -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]L3.tmean = 0</a:t>
            </a:r>
          </a:p>
          <a:p>
            <a:r>
              <a:rPr lang="es-ES" sz="1000" dirty="0">
                <a:latin typeface="Courier New" panose="02070309020205020404" pitchFamily="49" charset="0"/>
                <a:cs typeface="Courier New" panose="02070309020205020404" pitchFamily="49" charset="0"/>
              </a:rPr>
              <a:t> ( 3)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]L3.tmean -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]L4.tmean = 0</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death</a:t>
            </a:r>
            <a:r>
              <a:rPr lang="es-ES" sz="1000" dirty="0">
                <a:latin typeface="Courier New" panose="02070309020205020404" pitchFamily="49" charset="0"/>
                <a:cs typeface="Courier New" panose="02070309020205020404" pitchFamily="49" charset="0"/>
              </a:rPr>
              <a:t> |      </a:t>
            </a:r>
            <a:r>
              <a:rPr lang="es-ES" sz="1000" dirty="0" err="1">
                <a:latin typeface="Courier New" panose="02070309020205020404" pitchFamily="49" charset="0"/>
                <a:cs typeface="Courier New" panose="02070309020205020404" pitchFamily="49" charset="0"/>
              </a:rPr>
              <a:t>Coef</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Std</a:t>
            </a:r>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Err</a:t>
            </a:r>
            <a:r>
              <a:rPr lang="es-ES" sz="1000" dirty="0">
                <a:latin typeface="Courier New" panose="02070309020205020404" pitchFamily="49" charset="0"/>
                <a:cs typeface="Courier New" panose="02070309020205020404" pitchFamily="49" charset="0"/>
              </a:rPr>
              <a:t>.      z    P&gt;|z|     [95% Conf. Interval]</a:t>
            </a:r>
          </a:p>
          <a:p>
            <a:r>
              <a:rPr lang="es-ES" sz="1000" dirty="0">
                <a:latin typeface="Courier New" panose="02070309020205020404" pitchFamily="49" charset="0"/>
                <a:cs typeface="Courier New" panose="02070309020205020404" pitchFamily="49" charset="0"/>
              </a:rPr>
              <a:t>-------------+----------------------------------------------------------------</a:t>
            </a:r>
          </a:p>
          <a:p>
            <a:r>
              <a:rPr lang="es-ES" sz="1000" dirty="0">
                <a:latin typeface="Courier New" panose="02070309020205020404" pitchFamily="49" charset="0"/>
                <a:cs typeface="Courier New" panose="02070309020205020404" pitchFamily="49" charset="0"/>
              </a:rPr>
              <a:t>       </a:t>
            </a:r>
            <a:r>
              <a:rPr lang="es-ES" sz="1000" dirty="0" err="1">
                <a:latin typeface="Courier New" panose="02070309020205020404" pitchFamily="49" charset="0"/>
                <a:cs typeface="Courier New" panose="02070309020205020404" pitchFamily="49" charset="0"/>
              </a:rPr>
              <a:t>tmean</a:t>
            </a:r>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   .0007954   .0001533     5.19   0.000      .000495    .0010959</a:t>
            </a:r>
          </a:p>
          <a:p>
            <a:r>
              <a:rPr lang="es-ES" sz="1000" dirty="0">
                <a:latin typeface="Courier New" panose="02070309020205020404" pitchFamily="49" charset="0"/>
                <a:cs typeface="Courier New" panose="02070309020205020404" pitchFamily="49" charset="0"/>
              </a:rPr>
              <a:t>         L1. |   </a:t>
            </a:r>
            <a:r>
              <a:rPr lang="es-ES" sz="1000" b="1" dirty="0">
                <a:latin typeface="Courier New" panose="02070309020205020404" pitchFamily="49" charset="0"/>
                <a:cs typeface="Courier New" panose="02070309020205020404" pitchFamily="49" charset="0"/>
              </a:rPr>
              <a:t>.0007954   .0001533     5.19   0.000      .000495    .0010959</a:t>
            </a:r>
          </a:p>
          <a:p>
            <a:r>
              <a:rPr lang="es-ES" sz="1000" dirty="0">
                <a:latin typeface="Courier New" panose="02070309020205020404" pitchFamily="49" charset="0"/>
                <a:cs typeface="Courier New" panose="02070309020205020404" pitchFamily="49" charset="0"/>
              </a:rPr>
              <a:t>         L2. |  </a:t>
            </a:r>
            <a:r>
              <a:rPr lang="es-ES" sz="1000" b="1" dirty="0">
                <a:latin typeface="Courier New" panose="02070309020205020404" pitchFamily="49" charset="0"/>
                <a:cs typeface="Courier New" panose="02070309020205020404" pitchFamily="49" charset="0"/>
              </a:rPr>
              <a:t>-.0027966   .0001033   -27.06   0.000    -.0029991   -.0025941</a:t>
            </a:r>
          </a:p>
          <a:p>
            <a:r>
              <a:rPr lang="es-ES" sz="1000" dirty="0">
                <a:latin typeface="Courier New" panose="02070309020205020404" pitchFamily="49" charset="0"/>
                <a:cs typeface="Courier New" panose="02070309020205020404" pitchFamily="49" charset="0"/>
              </a:rPr>
              <a:t>         L3. |  </a:t>
            </a:r>
            <a:r>
              <a:rPr lang="es-ES" sz="1000" b="1" dirty="0">
                <a:latin typeface="Courier New" panose="02070309020205020404" pitchFamily="49" charset="0"/>
                <a:cs typeface="Courier New" panose="02070309020205020404" pitchFamily="49" charset="0"/>
              </a:rPr>
              <a:t>-.0027966   .0001033   -27.06   0.000    -.0029991   -.0025941</a:t>
            </a:r>
          </a:p>
          <a:p>
            <a:r>
              <a:rPr lang="es-ES" sz="1000" dirty="0">
                <a:latin typeface="Courier New" panose="02070309020205020404" pitchFamily="49" charset="0"/>
                <a:cs typeface="Courier New" panose="02070309020205020404" pitchFamily="49" charset="0"/>
              </a:rPr>
              <a:t>         L4. |  </a:t>
            </a:r>
            <a:r>
              <a:rPr lang="es-ES" sz="1000" b="1" dirty="0">
                <a:latin typeface="Courier New" panose="02070309020205020404" pitchFamily="49" charset="0"/>
                <a:cs typeface="Courier New" panose="02070309020205020404" pitchFamily="49" charset="0"/>
              </a:rPr>
              <a:t>-.0027966   .0001033   -27.06   0.000    -.0029991   -.0025941</a:t>
            </a:r>
          </a:p>
          <a:p>
            <a:r>
              <a:rPr lang="es-ES" sz="1000" dirty="0">
                <a:latin typeface="Courier New" panose="02070309020205020404" pitchFamily="49" charset="0"/>
                <a:cs typeface="Courier New" panose="02070309020205020404" pitchFamily="49" charset="0"/>
              </a:rPr>
              <a:t>             |</a:t>
            </a:r>
          </a:p>
          <a:p>
            <a:r>
              <a:rPr lang="es-ES" sz="1000" dirty="0">
                <a:latin typeface="Courier New" panose="02070309020205020404" pitchFamily="49" charset="0"/>
                <a:cs typeface="Courier New" panose="02070309020205020404" pitchFamily="49" charset="0"/>
              </a:rPr>
              <a:t>       _</a:t>
            </a:r>
            <a:r>
              <a:rPr lang="es-ES" sz="1000" dirty="0" err="1">
                <a:latin typeface="Courier New" panose="02070309020205020404" pitchFamily="49" charset="0"/>
                <a:cs typeface="Courier New" panose="02070309020205020404" pitchFamily="49" charset="0"/>
              </a:rPr>
              <a:t>cons</a:t>
            </a:r>
            <a:r>
              <a:rPr lang="es-ES" sz="1000" dirty="0">
                <a:latin typeface="Courier New" panose="02070309020205020404" pitchFamily="49" charset="0"/>
                <a:cs typeface="Courier New" panose="02070309020205020404" pitchFamily="49" charset="0"/>
              </a:rPr>
              <a:t> |   </a:t>
            </a:r>
            <a:r>
              <a:rPr lang="es-ES" sz="1000" b="1" dirty="0">
                <a:latin typeface="Courier New" panose="02070309020205020404" pitchFamily="49" charset="0"/>
                <a:cs typeface="Courier New" panose="02070309020205020404" pitchFamily="49" charset="0"/>
              </a:rPr>
              <a:t>5.364271   .0019783  2711.56   0.000     5.360393    5.368148</a:t>
            </a:r>
          </a:p>
          <a:p>
            <a:r>
              <a:rPr lang="es-ES" sz="1000" dirty="0">
                <a:latin typeface="Courier New" panose="02070309020205020404" pitchFamily="49" charset="0"/>
                <a:cs typeface="Courier New" panose="02070309020205020404" pitchFamily="49" charset="0"/>
              </a:rPr>
              <a:t>------------------------------------------------------------------------------</a:t>
            </a:r>
            <a:endParaRPr lang="es-ES" sz="1000" b="1" dirty="0">
              <a:latin typeface="Courier New" panose="02070309020205020404" pitchFamily="49" charset="0"/>
              <a:cs typeface="Courier New" panose="02070309020205020404" pitchFamily="49" charset="0"/>
            </a:endParaRPr>
          </a:p>
          <a:p>
            <a:endParaRPr lang="es-ES" sz="1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20672648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ítulo 1">
            <a:extLst>
              <a:ext uri="{FF2B5EF4-FFF2-40B4-BE49-F238E27FC236}">
                <a16:creationId xmlns:a16="http://schemas.microsoft.com/office/drawing/2014/main" id="{8455A781-DF65-6910-D272-548E3F8AB8DD}"/>
              </a:ext>
            </a:extLst>
          </p:cNvPr>
          <p:cNvSpPr>
            <a:spLocks noGrp="1"/>
          </p:cNvSpPr>
          <p:nvPr>
            <p:ph type="title"/>
          </p:nvPr>
        </p:nvSpPr>
        <p:spPr/>
        <p:txBody>
          <a:bodyPr/>
          <a:lstStyle/>
          <a:p>
            <a:r>
              <a:rPr lang="en-GB" altLang="es-ES"/>
              <a:t>Environmental epidemiology</a:t>
            </a:r>
          </a:p>
        </p:txBody>
      </p:sp>
      <p:sp>
        <p:nvSpPr>
          <p:cNvPr id="3" name="Marcador de contenido 2">
            <a:extLst>
              <a:ext uri="{FF2B5EF4-FFF2-40B4-BE49-F238E27FC236}">
                <a16:creationId xmlns:a16="http://schemas.microsoft.com/office/drawing/2014/main" id="{547D1DA3-6B58-8A4B-CEEC-95CEBDE9B869}"/>
              </a:ext>
            </a:extLst>
          </p:cNvPr>
          <p:cNvSpPr>
            <a:spLocks noGrp="1"/>
          </p:cNvSpPr>
          <p:nvPr>
            <p:ph idx="1"/>
          </p:nvPr>
        </p:nvSpPr>
        <p:spPr/>
        <p:txBody>
          <a:bodyPr/>
          <a:lstStyle/>
          <a:p>
            <a:pPr marL="360000">
              <a:spcBef>
                <a:spcPts val="1000"/>
              </a:spcBef>
              <a:spcAft>
                <a:spcPts val="1000"/>
              </a:spcAft>
              <a:defRPr/>
            </a:pPr>
            <a:r>
              <a:rPr lang="en-GB" sz="2400" dirty="0">
                <a:solidFill>
                  <a:schemeClr val="tx1">
                    <a:lumMod val="85000"/>
                    <a:lumOff val="15000"/>
                  </a:schemeClr>
                </a:solidFill>
              </a:rPr>
              <a:t>Associations between environmental stressors and health outcomes can show different </a:t>
            </a:r>
            <a:r>
              <a:rPr lang="en-GB" sz="2400" b="1" dirty="0">
                <a:solidFill>
                  <a:srgbClr val="0070C0"/>
                </a:solidFill>
              </a:rPr>
              <a:t>types of shapes</a:t>
            </a:r>
            <a:r>
              <a:rPr lang="en-GB" sz="2400" dirty="0">
                <a:solidFill>
                  <a:srgbClr val="0070C0"/>
                </a:solidFill>
              </a:rPr>
              <a:t> </a:t>
            </a:r>
            <a:r>
              <a:rPr lang="en-GB" sz="2400" dirty="0">
                <a:solidFill>
                  <a:schemeClr val="tx1">
                    <a:lumMod val="85000"/>
                    <a:lumOff val="15000"/>
                  </a:schemeClr>
                </a:solidFill>
              </a:rPr>
              <a:t>and are often characterized by </a:t>
            </a:r>
            <a:r>
              <a:rPr lang="en-GB" sz="2400" b="1" dirty="0">
                <a:solidFill>
                  <a:srgbClr val="0070C0"/>
                </a:solidFill>
              </a:rPr>
              <a:t>lagged effects</a:t>
            </a:r>
          </a:p>
          <a:p>
            <a:pPr marL="720000" lvl="1">
              <a:spcBef>
                <a:spcPts val="500"/>
              </a:spcBef>
              <a:spcAft>
                <a:spcPts val="500"/>
              </a:spcAft>
              <a:buClr>
                <a:schemeClr val="tx1">
                  <a:lumMod val="85000"/>
                  <a:lumOff val="15000"/>
                </a:schemeClr>
              </a:buClr>
              <a:buFont typeface="Wingdings" pitchFamily="2" charset="2"/>
              <a:buChar char="§"/>
              <a:defRPr/>
            </a:pPr>
            <a:r>
              <a:rPr lang="en-GB" sz="2200" b="1" dirty="0">
                <a:solidFill>
                  <a:srgbClr val="0070C0"/>
                </a:solidFill>
              </a:rPr>
              <a:t>Air pollutants </a:t>
            </a:r>
            <a:r>
              <a:rPr lang="en-GB" sz="2200" dirty="0">
                <a:solidFill>
                  <a:schemeClr val="tx1">
                    <a:lumMod val="85000"/>
                    <a:lumOff val="15000"/>
                  </a:schemeClr>
                </a:solidFill>
              </a:rPr>
              <a:t>usually show linear associations with lagged effects up to a few days</a:t>
            </a:r>
            <a:endParaRPr lang="en-GB" sz="2200" b="1" dirty="0">
              <a:solidFill>
                <a:schemeClr val="tx1">
                  <a:lumMod val="85000"/>
                  <a:lumOff val="15000"/>
                </a:schemeClr>
              </a:solidFill>
            </a:endParaRPr>
          </a:p>
          <a:p>
            <a:pPr marL="720000" lvl="1">
              <a:spcBef>
                <a:spcPts val="500"/>
              </a:spcBef>
              <a:spcAft>
                <a:spcPts val="500"/>
              </a:spcAft>
              <a:buClr>
                <a:schemeClr val="tx1">
                  <a:lumMod val="85000"/>
                  <a:lumOff val="15000"/>
                </a:schemeClr>
              </a:buClr>
              <a:buFont typeface="Wingdings" pitchFamily="2" charset="2"/>
              <a:buChar char="§"/>
              <a:defRPr/>
            </a:pPr>
            <a:r>
              <a:rPr lang="en-GB" sz="2200" b="1" dirty="0">
                <a:solidFill>
                  <a:srgbClr val="0070C0"/>
                </a:solidFill>
              </a:rPr>
              <a:t>Temperature</a:t>
            </a:r>
            <a:r>
              <a:rPr lang="en-GB" sz="2200" b="1" dirty="0">
                <a:solidFill>
                  <a:schemeClr val="tx1">
                    <a:lumMod val="85000"/>
                    <a:lumOff val="15000"/>
                  </a:schemeClr>
                </a:solidFill>
              </a:rPr>
              <a:t> </a:t>
            </a:r>
            <a:r>
              <a:rPr lang="en-GB" sz="2200" dirty="0">
                <a:solidFill>
                  <a:schemeClr val="tx1">
                    <a:lumMod val="85000"/>
                    <a:lumOff val="15000"/>
                  </a:schemeClr>
                </a:solidFill>
              </a:rPr>
              <a:t>shows a non-linear association (V- shape) with lagged effects up to one week for heat and longer for cold</a:t>
            </a:r>
          </a:p>
          <a:p>
            <a:pPr marL="360000">
              <a:spcBef>
                <a:spcPts val="1000"/>
              </a:spcBef>
              <a:spcAft>
                <a:spcPts val="1000"/>
              </a:spcAft>
              <a:defRPr/>
            </a:pPr>
            <a:r>
              <a:rPr lang="en-GB" sz="2400" dirty="0">
                <a:solidFill>
                  <a:schemeClr val="tx1">
                    <a:lumMod val="85000"/>
                    <a:lumOff val="15000"/>
                  </a:schemeClr>
                </a:solidFill>
              </a:rPr>
              <a:t>Need to model potentially </a:t>
            </a:r>
            <a:r>
              <a:rPr lang="en-GB" sz="2400" b="1" dirty="0">
                <a:solidFill>
                  <a:srgbClr val="0070C0"/>
                </a:solidFill>
              </a:rPr>
              <a:t>complex temporal patterns of risk</a:t>
            </a:r>
            <a:r>
              <a:rPr lang="en-GB" sz="2400" b="1" dirty="0">
                <a:solidFill>
                  <a:schemeClr val="tx1">
                    <a:lumMod val="85000"/>
                    <a:lumOff val="15000"/>
                  </a:schemeClr>
                </a:solidFill>
              </a:rPr>
              <a:t> </a:t>
            </a:r>
            <a:r>
              <a:rPr lang="en-GB" sz="2400" dirty="0">
                <a:solidFill>
                  <a:schemeClr val="tx1">
                    <a:lumMod val="85000"/>
                    <a:lumOff val="15000"/>
                  </a:schemeClr>
                </a:solidFill>
              </a:rPr>
              <a:t>due to time-varying exposures</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ítulo 1">
            <a:extLst>
              <a:ext uri="{FF2B5EF4-FFF2-40B4-BE49-F238E27FC236}">
                <a16:creationId xmlns:a16="http://schemas.microsoft.com/office/drawing/2014/main" id="{4B5B4772-3648-F9D9-CBFE-5EA0BC5AF113}"/>
              </a:ext>
            </a:extLst>
          </p:cNvPr>
          <p:cNvSpPr>
            <a:spLocks noGrp="1"/>
          </p:cNvSpPr>
          <p:nvPr>
            <p:ph type="title"/>
          </p:nvPr>
        </p:nvSpPr>
        <p:spPr/>
        <p:txBody>
          <a:bodyPr/>
          <a:lstStyle/>
          <a:p>
            <a:r>
              <a:rPr lang="en-GB" altLang="es-ES" dirty="0"/>
              <a:t>Time-series regression</a:t>
            </a:r>
          </a:p>
        </p:txBody>
      </p:sp>
      <p:sp>
        <p:nvSpPr>
          <p:cNvPr id="2" name="Marcador de contenido 1">
            <a:extLst>
              <a:ext uri="{FF2B5EF4-FFF2-40B4-BE49-F238E27FC236}">
                <a16:creationId xmlns:a16="http://schemas.microsoft.com/office/drawing/2014/main" id="{26E692A8-4ED4-8E13-37AF-63669C746409}"/>
              </a:ext>
            </a:extLst>
          </p:cNvPr>
          <p:cNvSpPr>
            <a:spLocks noGrp="1"/>
          </p:cNvSpPr>
          <p:nvPr>
            <p:ph idx="1"/>
          </p:nvPr>
        </p:nvSpPr>
        <p:spPr/>
        <p:txBody>
          <a:bodyPr/>
          <a:lstStyle/>
          <a:p>
            <a:pPr marL="360000">
              <a:spcBef>
                <a:spcPts val="1000"/>
              </a:spcBef>
              <a:spcAft>
                <a:spcPts val="1000"/>
              </a:spcAft>
            </a:pPr>
            <a:r>
              <a:rPr lang="en-GB" sz="2400" dirty="0">
                <a:solidFill>
                  <a:schemeClr val="tx1">
                    <a:lumMod val="85000"/>
                    <a:lumOff val="15000"/>
                  </a:schemeClr>
                </a:solidFill>
              </a:rPr>
              <a:t>Health outcomes and environmental stressors usually share </a:t>
            </a:r>
            <a:r>
              <a:rPr lang="en-GB" sz="2400" b="1" dirty="0">
                <a:solidFill>
                  <a:srgbClr val="0070C0"/>
                </a:solidFill>
              </a:rPr>
              <a:t>similar time trends</a:t>
            </a:r>
            <a:r>
              <a:rPr lang="en-GB" sz="2400" dirty="0">
                <a:solidFill>
                  <a:schemeClr val="tx1">
                    <a:lumMod val="85000"/>
                    <a:lumOff val="15000"/>
                  </a:schemeClr>
                </a:solidFill>
              </a:rPr>
              <a:t>, which can be decomposed additively into </a:t>
            </a:r>
            <a:r>
              <a:rPr lang="en-GB" sz="2400" b="1" dirty="0">
                <a:solidFill>
                  <a:srgbClr val="0070C0"/>
                </a:solidFill>
              </a:rPr>
              <a:t>long-term trend and seasonality</a:t>
            </a:r>
          </a:p>
          <a:p>
            <a:pPr marL="360000">
              <a:spcBef>
                <a:spcPts val="1000"/>
              </a:spcBef>
              <a:spcAft>
                <a:spcPts val="1000"/>
              </a:spcAft>
            </a:pPr>
            <a:r>
              <a:rPr lang="en-GB" sz="2400" dirty="0">
                <a:solidFill>
                  <a:schemeClr val="tx1">
                    <a:lumMod val="85000"/>
                    <a:lumOff val="15000"/>
                  </a:schemeClr>
                </a:solidFill>
              </a:rPr>
              <a:t>Time-series analysis with usual </a:t>
            </a:r>
            <a:r>
              <a:rPr lang="en-GB" sz="2400" b="1" dirty="0" err="1">
                <a:solidFill>
                  <a:srgbClr val="0070C0"/>
                </a:solidFill>
              </a:rPr>
              <a:t>glm</a:t>
            </a:r>
            <a:r>
              <a:rPr lang="en-GB" sz="2400" b="1" dirty="0">
                <a:solidFill>
                  <a:schemeClr val="tx1">
                    <a:lumMod val="85000"/>
                    <a:lumOff val="15000"/>
                  </a:schemeClr>
                </a:solidFill>
              </a:rPr>
              <a:t> </a:t>
            </a:r>
            <a:r>
              <a:rPr lang="en-GB" sz="2400" dirty="0">
                <a:solidFill>
                  <a:schemeClr val="tx1">
                    <a:lumMod val="85000"/>
                    <a:lumOff val="15000"/>
                  </a:schemeClr>
                </a:solidFill>
              </a:rPr>
              <a:t>regression models (e.g., linear, logistic, Poisson)</a:t>
            </a:r>
            <a:r>
              <a:rPr lang="en-GB" sz="2400" i="1" dirty="0">
                <a:solidFill>
                  <a:schemeClr val="tx1">
                    <a:lumMod val="85000"/>
                    <a:lumOff val="15000"/>
                  </a:schemeClr>
                </a:solidFill>
              </a:rPr>
              <a:t> (</a:t>
            </a:r>
            <a:r>
              <a:rPr lang="en-GB" sz="2400" i="1" dirty="0" err="1">
                <a:solidFill>
                  <a:schemeClr val="tx1">
                    <a:lumMod val="85000"/>
                    <a:lumOff val="15000"/>
                  </a:schemeClr>
                </a:solidFill>
              </a:rPr>
              <a:t>Bhaskaran</a:t>
            </a:r>
            <a:r>
              <a:rPr lang="en-GB" sz="2400" i="1" dirty="0">
                <a:solidFill>
                  <a:schemeClr val="tx1">
                    <a:lumMod val="85000"/>
                    <a:lumOff val="15000"/>
                  </a:schemeClr>
                </a:solidFill>
              </a:rPr>
              <a:t> et al. 2013)</a:t>
            </a:r>
            <a:endParaRPr lang="en-GB" sz="2400" dirty="0">
              <a:solidFill>
                <a:schemeClr val="tx1">
                  <a:lumMod val="85000"/>
                  <a:lumOff val="15000"/>
                </a:schemeClr>
              </a:solidFill>
            </a:endParaRPr>
          </a:p>
          <a:p>
            <a:pPr marL="0" indent="0" algn="ctr">
              <a:spcBef>
                <a:spcPts val="500"/>
              </a:spcBef>
              <a:spcAft>
                <a:spcPts val="500"/>
              </a:spcAft>
              <a:buNone/>
            </a:pP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g[E(</a:t>
            </a:r>
            <a:r>
              <a:rPr lang="en-GB" sz="2200" b="1" dirty="0" err="1">
                <a:solidFill>
                  <a:schemeClr val="tx1">
                    <a:lumMod val="75000"/>
                    <a:lumOff val="25000"/>
                  </a:schemeClr>
                </a:solidFill>
                <a:latin typeface="American Typewriter" panose="02090604020004020304" pitchFamily="18" charset="77"/>
                <a:ea typeface="Cambria Math" panose="02040503050406030204" pitchFamily="18" charset="0"/>
              </a:rPr>
              <a:t>y</a:t>
            </a:r>
            <a:r>
              <a:rPr lang="en-GB" sz="2200" b="1" baseline="-25000" dirty="0" err="1">
                <a:solidFill>
                  <a:schemeClr val="tx1">
                    <a:lumMod val="75000"/>
                    <a:lumOff val="25000"/>
                  </a:schemeClr>
                </a:solidFill>
                <a:latin typeface="American Typewriter" panose="02090604020004020304" pitchFamily="18" charset="77"/>
                <a:ea typeface="Cambria Math" panose="02040503050406030204" pitchFamily="18" charset="0"/>
              </a:rPr>
              <a:t>t</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Symbol" pitchFamily="2" charset="2"/>
                <a:ea typeface="Cambria Math" panose="02040503050406030204" pitchFamily="18" charset="0"/>
              </a:rPr>
              <a:t>a</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s(t)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f(</a:t>
            </a:r>
            <a:r>
              <a:rPr lang="en-GB" sz="2200" b="1" dirty="0" err="1">
                <a:solidFill>
                  <a:schemeClr val="tx1">
                    <a:lumMod val="75000"/>
                    <a:lumOff val="25000"/>
                  </a:schemeClr>
                </a:solidFill>
                <a:latin typeface="American Typewriter" panose="02090604020004020304" pitchFamily="18" charset="77"/>
                <a:ea typeface="Cambria Math" panose="02040503050406030204" pitchFamily="18" charset="0"/>
              </a:rPr>
              <a:t>x</a:t>
            </a:r>
            <a:r>
              <a:rPr lang="en-GB" sz="2200" b="1" baseline="-25000" dirty="0" err="1">
                <a:solidFill>
                  <a:schemeClr val="tx1">
                    <a:lumMod val="75000"/>
                    <a:lumOff val="25000"/>
                  </a:schemeClr>
                </a:solidFill>
                <a:latin typeface="American Typewriter" panose="02090604020004020304" pitchFamily="18" charset="77"/>
                <a:ea typeface="Cambria Math" panose="02040503050406030204" pitchFamily="18" charset="0"/>
              </a:rPr>
              <a:t>t</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a:t>
            </a:r>
            <a:r>
              <a:rPr lang="en-GB" sz="2200" b="1" dirty="0">
                <a:solidFill>
                  <a:schemeClr val="tx1">
                    <a:lumMod val="75000"/>
                    <a:lumOff val="25000"/>
                  </a:schemeClr>
                </a:solidFill>
                <a:latin typeface="Cambria" panose="02040503050406030204" pitchFamily="18" charset="0"/>
                <a:ea typeface="Cambria" panose="02040503050406030204" pitchFamily="18" charset="0"/>
              </a:rPr>
              <a:t> </a:t>
            </a:r>
            <a:r>
              <a:rPr lang="en-GB" sz="2200" b="1" dirty="0">
                <a:solidFill>
                  <a:schemeClr val="tx1">
                    <a:lumMod val="75000"/>
                    <a:lumOff val="25000"/>
                  </a:schemeClr>
                </a:solidFill>
                <a:latin typeface="American Typewriter" panose="02090604020004020304" pitchFamily="18" charset="77"/>
                <a:ea typeface="Cambria Math" panose="02040503050406030204" pitchFamily="18" charset="0"/>
              </a:rPr>
              <a:t>e</a:t>
            </a:r>
            <a:r>
              <a:rPr lang="en-GB" sz="2200" b="1" baseline="-25000" dirty="0">
                <a:solidFill>
                  <a:schemeClr val="tx1">
                    <a:lumMod val="75000"/>
                    <a:lumOff val="25000"/>
                  </a:schemeClr>
                </a:solidFill>
                <a:latin typeface="American Typewriter" panose="02090604020004020304" pitchFamily="18" charset="77"/>
                <a:ea typeface="Cambria Math" panose="02040503050406030204" pitchFamily="18" charset="0"/>
              </a:rPr>
              <a:t>t</a:t>
            </a:r>
            <a:endParaRPr lang="en-GB" sz="2200" b="1" dirty="0">
              <a:solidFill>
                <a:schemeClr val="tx1">
                  <a:lumMod val="75000"/>
                  <a:lumOff val="25000"/>
                </a:schemeClr>
              </a:solidFill>
              <a:latin typeface="American Typewriter" panose="02090604020004020304" pitchFamily="18" charset="77"/>
              <a:ea typeface="Cambria Math" panose="02040503050406030204" pitchFamily="18" charset="0"/>
            </a:endParaRPr>
          </a:p>
          <a:p>
            <a:pPr marL="360000">
              <a:spcBef>
                <a:spcPts val="1000"/>
              </a:spcBef>
              <a:spcAft>
                <a:spcPts val="1000"/>
              </a:spcAft>
            </a:pPr>
            <a:r>
              <a:rPr lang="en-GB" sz="2400" dirty="0">
                <a:solidFill>
                  <a:schemeClr val="tx1">
                    <a:lumMod val="85000"/>
                    <a:lumOff val="15000"/>
                  </a:schemeClr>
                </a:solidFill>
              </a:rPr>
              <a:t>If necessary, </a:t>
            </a:r>
            <a:r>
              <a:rPr lang="en-GB" sz="2400" b="1" dirty="0">
                <a:solidFill>
                  <a:srgbClr val="0070C0"/>
                </a:solidFill>
              </a:rPr>
              <a:t>account for residual autocorrelation </a:t>
            </a:r>
            <a:r>
              <a:rPr lang="en-GB" sz="2400" dirty="0">
                <a:solidFill>
                  <a:schemeClr val="tx1">
                    <a:lumMod val="85000"/>
                    <a:lumOff val="15000"/>
                  </a:schemeClr>
                </a:solidFill>
              </a:rPr>
              <a:t>fitting lagged residuals </a:t>
            </a:r>
            <a:r>
              <a:rPr lang="en-GB" sz="2400" i="1" dirty="0">
                <a:solidFill>
                  <a:schemeClr val="tx1">
                    <a:lumMod val="85000"/>
                    <a:lumOff val="15000"/>
                  </a:schemeClr>
                </a:solidFill>
              </a:rPr>
              <a:t>(</a:t>
            </a:r>
            <a:r>
              <a:rPr lang="en-GB" sz="2400" i="1" dirty="0" err="1">
                <a:solidFill>
                  <a:schemeClr val="tx1">
                    <a:lumMod val="85000"/>
                    <a:lumOff val="15000"/>
                  </a:schemeClr>
                </a:solidFill>
              </a:rPr>
              <a:t>Brumback</a:t>
            </a:r>
            <a:r>
              <a:rPr lang="en-GB" sz="2400" i="1" dirty="0">
                <a:solidFill>
                  <a:schemeClr val="tx1">
                    <a:lumMod val="85000"/>
                    <a:lumOff val="15000"/>
                  </a:schemeClr>
                </a:solidFill>
              </a:rPr>
              <a:t> et al. 2000)</a:t>
            </a:r>
          </a:p>
          <a:p>
            <a:endParaRPr lang="en-GB" sz="2400" dirty="0">
              <a:solidFill>
                <a:schemeClr val="tx1">
                  <a:lumMod val="85000"/>
                  <a:lumOff val="15000"/>
                </a:schemeClr>
              </a:solidFill>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7" name="Imagen 10">
            <a:extLst>
              <a:ext uri="{FF2B5EF4-FFF2-40B4-BE49-F238E27FC236}">
                <a16:creationId xmlns:a16="http://schemas.microsoft.com/office/drawing/2014/main" id="{DD1CB71D-85B8-55C7-D3B2-142EFFB7E4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6528" y="1417638"/>
            <a:ext cx="2538413" cy="253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8" name="Título 1">
            <a:extLst>
              <a:ext uri="{FF2B5EF4-FFF2-40B4-BE49-F238E27FC236}">
                <a16:creationId xmlns:a16="http://schemas.microsoft.com/office/drawing/2014/main" id="{3236EC7C-CAD5-A357-AB36-50B615743259}"/>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Distributed Lag Non-linear Models</a:t>
            </a:r>
            <a:endParaRPr lang="en-GB" altLang="es-ES" sz="3400" dirty="0">
              <a:ea typeface="ＭＳ Ｐゴシック" panose="020B0600070205080204" pitchFamily="34" charset="-128"/>
            </a:endParaRPr>
          </a:p>
        </p:txBody>
      </p:sp>
      <p:pic>
        <p:nvPicPr>
          <p:cNvPr id="45059" name="Imagen 8">
            <a:extLst>
              <a:ext uri="{FF2B5EF4-FFF2-40B4-BE49-F238E27FC236}">
                <a16:creationId xmlns:a16="http://schemas.microsoft.com/office/drawing/2014/main" id="{BEF62B73-AFBF-8890-BBD1-3243794D72B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66528" y="3597275"/>
            <a:ext cx="2538413" cy="253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Marcador de contenido 1">
            <a:extLst>
              <a:ext uri="{FF2B5EF4-FFF2-40B4-BE49-F238E27FC236}">
                <a16:creationId xmlns:a16="http://schemas.microsoft.com/office/drawing/2014/main" id="{A713AF4A-B293-0030-4B3D-8474A7C4C845}"/>
              </a:ext>
            </a:extLst>
          </p:cNvPr>
          <p:cNvSpPr>
            <a:spLocks noGrp="1"/>
          </p:cNvSpPr>
          <p:nvPr>
            <p:ph sz="half" idx="1"/>
          </p:nvPr>
        </p:nvSpPr>
        <p:spPr>
          <a:xfrm>
            <a:off x="457200" y="1600200"/>
            <a:ext cx="4675239" cy="4525963"/>
          </a:xfrm>
        </p:spPr>
        <p:txBody>
          <a:bodyPr/>
          <a:lstStyle/>
          <a:p>
            <a:pPr marL="270000" indent="-270000">
              <a:spcBef>
                <a:spcPts val="1000"/>
              </a:spcBef>
              <a:spcAft>
                <a:spcPts val="1000"/>
              </a:spcAft>
            </a:pPr>
            <a:r>
              <a:rPr lang="en-GB" sz="1800" b="1" dirty="0">
                <a:solidFill>
                  <a:srgbClr val="0070C0"/>
                </a:solidFill>
              </a:rPr>
              <a:t>DLMs</a:t>
            </a:r>
            <a:r>
              <a:rPr lang="en-GB" sz="1800" dirty="0">
                <a:solidFill>
                  <a:schemeClr val="tx1">
                    <a:lumMod val="85000"/>
                    <a:lumOff val="15000"/>
                  </a:schemeClr>
                </a:solidFill>
              </a:rPr>
              <a:t> were originally developed in econometrics (Almon 1965), next applied in environmental epidemiology </a:t>
            </a:r>
            <a:r>
              <a:rPr lang="en-GB" sz="1800" i="1" dirty="0">
                <a:solidFill>
                  <a:schemeClr val="tx1">
                    <a:lumMod val="85000"/>
                    <a:lumOff val="15000"/>
                  </a:schemeClr>
                </a:solidFill>
              </a:rPr>
              <a:t>(Schwartz 2000)</a:t>
            </a:r>
          </a:p>
          <a:p>
            <a:pPr marL="270000" indent="-270000">
              <a:spcBef>
                <a:spcPts val="1000"/>
              </a:spcBef>
              <a:spcAft>
                <a:spcPts val="1000"/>
              </a:spcAft>
            </a:pPr>
            <a:r>
              <a:rPr lang="en-GB" sz="1800" b="1" dirty="0">
                <a:solidFill>
                  <a:srgbClr val="0070C0"/>
                </a:solidFill>
              </a:rPr>
              <a:t>DLNMs</a:t>
            </a:r>
            <a:r>
              <a:rPr lang="en-GB" sz="1800" dirty="0">
                <a:solidFill>
                  <a:schemeClr val="tx1">
                    <a:lumMod val="85000"/>
                    <a:lumOff val="15000"/>
                  </a:schemeClr>
                </a:solidFill>
              </a:rPr>
              <a:t> flexible extension to model complex non-linear </a:t>
            </a:r>
            <a:r>
              <a:rPr lang="en-GB" sz="1800" dirty="0" err="1">
                <a:solidFill>
                  <a:schemeClr val="tx1">
                    <a:lumMod val="85000"/>
                    <a:lumOff val="15000"/>
                  </a:schemeClr>
                </a:solidFill>
              </a:rPr>
              <a:t>andtemporal</a:t>
            </a:r>
            <a:r>
              <a:rPr lang="en-GB" sz="1800" dirty="0">
                <a:solidFill>
                  <a:schemeClr val="tx1">
                    <a:lumMod val="85000"/>
                    <a:lumOff val="15000"/>
                  </a:schemeClr>
                </a:solidFill>
              </a:rPr>
              <a:t> dependencies </a:t>
            </a:r>
            <a:r>
              <a:rPr lang="en-GB" sz="1800" i="1" dirty="0">
                <a:solidFill>
                  <a:schemeClr val="tx1">
                    <a:lumMod val="85000"/>
                    <a:lumOff val="15000"/>
                  </a:schemeClr>
                </a:solidFill>
              </a:rPr>
              <a:t>(</a:t>
            </a:r>
            <a:r>
              <a:rPr lang="en-GB" sz="1800" i="1" dirty="0" err="1">
                <a:solidFill>
                  <a:schemeClr val="tx1">
                    <a:lumMod val="85000"/>
                    <a:lumOff val="15000"/>
                  </a:schemeClr>
                </a:solidFill>
              </a:rPr>
              <a:t>Gasparrini</a:t>
            </a:r>
            <a:r>
              <a:rPr lang="en-GB" sz="1800" i="1" dirty="0">
                <a:solidFill>
                  <a:schemeClr val="tx1">
                    <a:lumMod val="85000"/>
                    <a:lumOff val="15000"/>
                  </a:schemeClr>
                </a:solidFill>
              </a:rPr>
              <a:t> et al. 2010)</a:t>
            </a:r>
          </a:p>
          <a:p>
            <a:pPr marL="17100" indent="0" algn="ctr">
              <a:spcBef>
                <a:spcPts val="500"/>
              </a:spcBef>
              <a:spcAft>
                <a:spcPts val="500"/>
              </a:spcAft>
              <a:buNone/>
            </a:pPr>
            <a:r>
              <a:rPr lang="en-GB" sz="1600" b="1" dirty="0">
                <a:solidFill>
                  <a:schemeClr val="tx1">
                    <a:lumMod val="75000"/>
                    <a:lumOff val="25000"/>
                  </a:schemeClr>
                </a:solidFill>
                <a:latin typeface="American Typewriter" panose="02090604020004020304" pitchFamily="18" charset="77"/>
              </a:rPr>
              <a:t>g[E(</a:t>
            </a:r>
            <a:r>
              <a:rPr lang="en-GB" sz="1600" b="1" dirty="0" err="1">
                <a:solidFill>
                  <a:schemeClr val="tx1">
                    <a:lumMod val="75000"/>
                    <a:lumOff val="25000"/>
                  </a:schemeClr>
                </a:solidFill>
                <a:latin typeface="American Typewriter" panose="02090604020004020304" pitchFamily="18" charset="77"/>
              </a:rPr>
              <a:t>y</a:t>
            </a:r>
            <a:r>
              <a:rPr lang="en-GB" sz="1600" b="1" baseline="-25000" dirty="0" err="1">
                <a:solidFill>
                  <a:schemeClr val="tx1">
                    <a:lumMod val="75000"/>
                    <a:lumOff val="25000"/>
                  </a:schemeClr>
                </a:solidFill>
                <a:latin typeface="American Typewriter" panose="02090604020004020304" pitchFamily="18" charset="77"/>
              </a:rPr>
              <a:t>t</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mn-lt"/>
              </a:rPr>
              <a:t> </a:t>
            </a:r>
            <a:r>
              <a:rPr lang="en-GB" sz="1600" b="1" dirty="0">
                <a:solidFill>
                  <a:schemeClr val="tx1">
                    <a:lumMod val="75000"/>
                    <a:lumOff val="25000"/>
                  </a:schemeClr>
                </a:solidFill>
                <a:latin typeface="Symbol" pitchFamily="2" charset="2"/>
              </a:rPr>
              <a:t>a</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s(t)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800" b="1" dirty="0">
                <a:solidFill>
                  <a:schemeClr val="tx1">
                    <a:lumMod val="75000"/>
                    <a:lumOff val="25000"/>
                  </a:schemeClr>
                </a:solidFill>
                <a:latin typeface="American Typewriter" panose="02090604020004020304" pitchFamily="18" charset="77"/>
              </a:rPr>
              <a:t>∑</a:t>
            </a:r>
            <a:r>
              <a:rPr lang="en-GB" sz="9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err="1">
                <a:solidFill>
                  <a:schemeClr val="tx1">
                    <a:lumMod val="75000"/>
                    <a:lumOff val="25000"/>
                  </a:schemeClr>
                </a:solidFill>
                <a:latin typeface="American Typewriter" panose="02090604020004020304" pitchFamily="18" charset="77"/>
              </a:rPr>
              <a:t>g·w</a:t>
            </a:r>
            <a:r>
              <a:rPr lang="en-GB" sz="1600" b="1" dirty="0">
                <a:solidFill>
                  <a:schemeClr val="tx1">
                    <a:lumMod val="75000"/>
                    <a:lumOff val="25000"/>
                  </a:schemeClr>
                </a:solidFill>
                <a:latin typeface="American Typewriter" panose="02090604020004020304" pitchFamily="18" charset="77"/>
              </a:rPr>
              <a:t>(</a:t>
            </a:r>
            <a:r>
              <a:rPr lang="en-GB" sz="1600" b="1" dirty="0" err="1">
                <a:solidFill>
                  <a:schemeClr val="tx1">
                    <a:lumMod val="75000"/>
                    <a:lumOff val="25000"/>
                  </a:schemeClr>
                </a:solidFill>
                <a:latin typeface="American Typewriter" panose="02090604020004020304" pitchFamily="18" charset="77"/>
              </a:rPr>
              <a:t>x</a:t>
            </a:r>
            <a:r>
              <a:rPr lang="en-GB" sz="1600" b="1" baseline="-25000" dirty="0" err="1">
                <a:solidFill>
                  <a:schemeClr val="tx1">
                    <a:lumMod val="75000"/>
                    <a:lumOff val="25000"/>
                  </a:schemeClr>
                </a:solidFill>
                <a:latin typeface="American Typewriter" panose="02090604020004020304" pitchFamily="18" charset="77"/>
              </a:rPr>
              <a:t>t</a:t>
            </a:r>
            <a:r>
              <a:rPr lang="en-GB" sz="1600" b="1" baseline="-25000" dirty="0">
                <a:solidFill>
                  <a:schemeClr val="tx1">
                    <a:lumMod val="75000"/>
                    <a:lumOff val="25000"/>
                  </a:schemeClr>
                </a:solidFill>
                <a:latin typeface="American Typewriter" panose="02090604020004020304" pitchFamily="18" charset="77"/>
              </a:rPr>
              <a:t>-l</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a:t>
            </a:r>
            <a:r>
              <a:rPr lang="en-GB" sz="1600" b="1" dirty="0">
                <a:solidFill>
                  <a:schemeClr val="tx1">
                    <a:lumMod val="75000"/>
                    <a:lumOff val="25000"/>
                  </a:schemeClr>
                </a:solidFill>
                <a:latin typeface="Cambria" panose="02040503050406030204" pitchFamily="18" charset="0"/>
                <a:ea typeface="Cambria" panose="02040503050406030204" pitchFamily="18" charset="0"/>
              </a:rPr>
              <a:t> </a:t>
            </a:r>
            <a:r>
              <a:rPr lang="en-GB" sz="1600" b="1" dirty="0">
                <a:solidFill>
                  <a:schemeClr val="tx1">
                    <a:lumMod val="75000"/>
                    <a:lumOff val="25000"/>
                  </a:schemeClr>
                </a:solidFill>
                <a:latin typeface="American Typewriter" panose="02090604020004020304" pitchFamily="18" charset="77"/>
              </a:rPr>
              <a:t>e</a:t>
            </a:r>
            <a:r>
              <a:rPr lang="en-GB" sz="1600" b="1" baseline="-25000" dirty="0">
                <a:solidFill>
                  <a:schemeClr val="tx1">
                    <a:lumMod val="75000"/>
                    <a:lumOff val="25000"/>
                  </a:schemeClr>
                </a:solidFill>
                <a:latin typeface="American Typewriter" panose="02090604020004020304" pitchFamily="18" charset="77"/>
              </a:rPr>
              <a:t>t</a:t>
            </a:r>
          </a:p>
          <a:p>
            <a:pPr marL="270000" indent="-270000">
              <a:spcBef>
                <a:spcPts val="1000"/>
              </a:spcBef>
              <a:spcAft>
                <a:spcPts val="1000"/>
              </a:spcAft>
            </a:pPr>
            <a:r>
              <a:rPr lang="en-GB" sz="1800" dirty="0">
                <a:solidFill>
                  <a:schemeClr val="tx1">
                    <a:lumMod val="85000"/>
                    <a:lumOff val="15000"/>
                  </a:schemeClr>
                </a:solidFill>
              </a:rPr>
              <a:t>Bi-dimensional function combining </a:t>
            </a:r>
            <a:r>
              <a:rPr lang="en-GB" sz="1800" b="1" dirty="0">
                <a:solidFill>
                  <a:srgbClr val="0070C0"/>
                </a:solidFill>
              </a:rPr>
              <a:t>exposure-response</a:t>
            </a:r>
            <a:r>
              <a:rPr lang="en-GB" sz="1800" dirty="0">
                <a:solidFill>
                  <a:schemeClr val="tx1">
                    <a:lumMod val="85000"/>
                    <a:lumOff val="15000"/>
                  </a:schemeClr>
                </a:solidFill>
              </a:rPr>
              <a:t> </a:t>
            </a:r>
            <a:r>
              <a:rPr lang="en-GB" sz="1800" dirty="0">
                <a:solidFill>
                  <a:schemeClr val="tx1">
                    <a:lumMod val="85000"/>
                    <a:lumOff val="15000"/>
                  </a:schemeClr>
                </a:solidFill>
                <a:latin typeface="American Typewriter" panose="02090604020004020304" pitchFamily="18" charset="77"/>
              </a:rPr>
              <a:t>g(x)</a:t>
            </a:r>
            <a:r>
              <a:rPr lang="en-GB" sz="1800" dirty="0">
                <a:solidFill>
                  <a:schemeClr val="tx1">
                    <a:lumMod val="85000"/>
                    <a:lumOff val="15000"/>
                  </a:schemeClr>
                </a:solidFill>
                <a:latin typeface="Lucida Sans" panose="020B0602030504020204" pitchFamily="34" charset="77"/>
              </a:rPr>
              <a:t> </a:t>
            </a:r>
            <a:r>
              <a:rPr lang="en-GB" sz="1800" dirty="0">
                <a:solidFill>
                  <a:schemeClr val="tx1">
                    <a:lumMod val="85000"/>
                    <a:lumOff val="15000"/>
                  </a:schemeClr>
                </a:solidFill>
              </a:rPr>
              <a:t>and the </a:t>
            </a:r>
            <a:r>
              <a:rPr lang="en-GB" sz="1800" b="1" dirty="0">
                <a:solidFill>
                  <a:srgbClr val="0070C0"/>
                </a:solidFill>
              </a:rPr>
              <a:t>lag dependency</a:t>
            </a:r>
            <a:r>
              <a:rPr lang="en-GB" sz="1800" dirty="0">
                <a:solidFill>
                  <a:schemeClr val="tx1">
                    <a:lumMod val="85000"/>
                    <a:lumOff val="15000"/>
                  </a:schemeClr>
                </a:solidFill>
              </a:rPr>
              <a:t> </a:t>
            </a:r>
            <a:r>
              <a:rPr lang="en-GB" sz="1800" dirty="0">
                <a:solidFill>
                  <a:schemeClr val="tx1">
                    <a:lumMod val="85000"/>
                    <a:lumOff val="15000"/>
                  </a:schemeClr>
                </a:solidFill>
                <a:latin typeface="American Typewriter" panose="02090604020004020304" pitchFamily="18" charset="77"/>
              </a:rPr>
              <a:t>w(l)</a:t>
            </a:r>
          </a:p>
          <a:p>
            <a:pPr marL="17100" indent="0">
              <a:spcBef>
                <a:spcPts val="500"/>
              </a:spcBef>
              <a:spcAft>
                <a:spcPts val="500"/>
              </a:spcAft>
              <a:buNone/>
            </a:pPr>
            <a:endParaRPr lang="es-ES" sz="1800" dirty="0">
              <a:solidFill>
                <a:schemeClr val="tx1">
                  <a:lumMod val="85000"/>
                  <a:lumOff val="15000"/>
                </a:schemeClr>
              </a:solidFill>
            </a:endParaRPr>
          </a:p>
          <a:p>
            <a:pPr marL="360000">
              <a:spcBef>
                <a:spcPts val="500"/>
              </a:spcBef>
              <a:spcAft>
                <a:spcPts val="500"/>
              </a:spcAft>
            </a:pPr>
            <a:endParaRPr lang="es-ES" sz="1800" dirty="0">
              <a:solidFill>
                <a:schemeClr val="tx1">
                  <a:lumMod val="85000"/>
                  <a:lumOff val="1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a:extLst>
              <a:ext uri="{FF2B5EF4-FFF2-40B4-BE49-F238E27FC236}">
                <a16:creationId xmlns:a16="http://schemas.microsoft.com/office/drawing/2014/main" id="{0BFE1107-9317-0968-74DB-843D927BDA7F}"/>
              </a:ext>
            </a:extLst>
          </p:cNvPr>
          <p:cNvSpPr>
            <a:spLocks noGrp="1"/>
          </p:cNvSpPr>
          <p:nvPr>
            <p:ph type="title"/>
          </p:nvPr>
        </p:nvSpPr>
        <p:spPr/>
        <p:txBody>
          <a:bodyPr/>
          <a:lstStyle/>
          <a:p>
            <a:r>
              <a:rPr lang="en-GB" altLang="es-ES" sz="3400" dirty="0">
                <a:solidFill>
                  <a:schemeClr val="accent1"/>
                </a:solidFill>
                <a:ea typeface="ＭＳ Ｐゴシック" panose="020B0600070205080204" pitchFamily="34" charset="-128"/>
              </a:rPr>
              <a:t>DLNMs’ applications</a:t>
            </a:r>
            <a:endParaRPr lang="en-GB" altLang="es-ES" sz="3400" dirty="0">
              <a:ea typeface="ＭＳ Ｐゴシック" panose="020B0600070205080204" pitchFamily="34" charset="-128"/>
            </a:endParaRPr>
          </a:p>
        </p:txBody>
      </p:sp>
      <p:sp>
        <p:nvSpPr>
          <p:cNvPr id="3" name="Marcador de contenido 2">
            <a:extLst>
              <a:ext uri="{FF2B5EF4-FFF2-40B4-BE49-F238E27FC236}">
                <a16:creationId xmlns:a16="http://schemas.microsoft.com/office/drawing/2014/main" id="{32A28DF7-1E5D-0774-3838-ECBA21915A64}"/>
              </a:ext>
            </a:extLst>
          </p:cNvPr>
          <p:cNvSpPr>
            <a:spLocks noGrp="1"/>
          </p:cNvSpPr>
          <p:nvPr>
            <p:ph idx="1"/>
          </p:nvPr>
        </p:nvSpPr>
        <p:spPr/>
        <p:txBody>
          <a:bodyPr/>
          <a:lstStyle/>
          <a:p>
            <a:pPr marL="360000">
              <a:lnSpc>
                <a:spcPct val="102000"/>
              </a:lnSpc>
              <a:spcBef>
                <a:spcPts val="1000"/>
              </a:spcBef>
              <a:spcAft>
                <a:spcPts val="1000"/>
              </a:spcAft>
              <a:defRPr/>
            </a:pPr>
            <a:r>
              <a:rPr lang="en-GB" sz="2400" dirty="0">
                <a:solidFill>
                  <a:schemeClr val="tx1">
                    <a:lumMod val="85000"/>
                    <a:lumOff val="15000"/>
                  </a:schemeClr>
                </a:solidFill>
              </a:rPr>
              <a:t>Relationship between risk factors and associated health effects implying a </a:t>
            </a:r>
            <a:r>
              <a:rPr lang="en-GB" sz="2400" b="1" dirty="0">
                <a:solidFill>
                  <a:srgbClr val="0070C0"/>
                </a:solidFill>
              </a:rPr>
              <a:t>temporal dependency </a:t>
            </a:r>
            <a:r>
              <a:rPr lang="en-GB" sz="2400" i="1" dirty="0">
                <a:solidFill>
                  <a:schemeClr val="tx1">
                    <a:lumMod val="85000"/>
                    <a:lumOff val="15000"/>
                  </a:schemeClr>
                </a:solidFill>
              </a:rPr>
              <a:t>(</a:t>
            </a:r>
            <a:r>
              <a:rPr lang="en-GB" sz="2400" i="1" dirty="0" err="1">
                <a:solidFill>
                  <a:schemeClr val="tx1">
                    <a:lumMod val="85000"/>
                    <a:lumOff val="15000"/>
                  </a:schemeClr>
                </a:solidFill>
              </a:rPr>
              <a:t>Gasparrini</a:t>
            </a:r>
            <a:r>
              <a:rPr lang="en-GB" sz="2400" i="1" dirty="0">
                <a:solidFill>
                  <a:schemeClr val="tx1">
                    <a:lumMod val="85000"/>
                    <a:lumOff val="15000"/>
                  </a:schemeClr>
                </a:solidFill>
              </a:rPr>
              <a:t> 2014)</a:t>
            </a:r>
            <a:r>
              <a:rPr lang="en-GB" sz="2400" b="1" i="1" dirty="0">
                <a:solidFill>
                  <a:schemeClr val="tx1">
                    <a:lumMod val="85000"/>
                    <a:lumOff val="15000"/>
                  </a:schemeClr>
                </a:solidFill>
              </a:rPr>
              <a:t> </a:t>
            </a:r>
          </a:p>
          <a:p>
            <a:pPr marL="817200" lvl="1" indent="-342900">
              <a:lnSpc>
                <a:spcPct val="102000"/>
              </a:lnSpc>
              <a:spcBef>
                <a:spcPts val="500"/>
              </a:spcBef>
              <a:spcAft>
                <a:spcPts val="500"/>
              </a:spcAft>
              <a:buClr>
                <a:schemeClr val="tx1">
                  <a:lumMod val="85000"/>
                  <a:lumOff val="15000"/>
                </a:schemeClr>
              </a:buClr>
              <a:buFont typeface="Wingdings" pitchFamily="2" charset="2"/>
              <a:buChar char="§"/>
              <a:defRPr/>
            </a:pPr>
            <a:r>
              <a:rPr lang="en-GB" sz="2000" b="1" dirty="0">
                <a:solidFill>
                  <a:srgbClr val="0070C0"/>
                </a:solidFill>
              </a:rPr>
              <a:t>Environmental epidemiology </a:t>
            </a:r>
            <a:r>
              <a:rPr lang="en-GB" sz="2000" dirty="0">
                <a:solidFill>
                  <a:schemeClr val="tx1">
                    <a:lumMod val="85000"/>
                    <a:lumOff val="15000"/>
                  </a:schemeClr>
                </a:solidFill>
              </a:rPr>
              <a:t>– Short-term health effects of environmental stressors (e.g. air pollution, temperature)</a:t>
            </a:r>
          </a:p>
          <a:p>
            <a:pPr marL="817200" lvl="1" indent="-342900">
              <a:lnSpc>
                <a:spcPct val="102000"/>
              </a:lnSpc>
              <a:spcBef>
                <a:spcPts val="500"/>
              </a:spcBef>
              <a:spcAft>
                <a:spcPts val="500"/>
              </a:spcAft>
              <a:buClr>
                <a:schemeClr val="tx1">
                  <a:lumMod val="85000"/>
                  <a:lumOff val="15000"/>
                </a:schemeClr>
              </a:buClr>
              <a:buFont typeface="Wingdings" pitchFamily="2" charset="2"/>
              <a:buChar char="§"/>
              <a:defRPr/>
            </a:pPr>
            <a:r>
              <a:rPr lang="en-GB" sz="2000" b="1" dirty="0">
                <a:solidFill>
                  <a:srgbClr val="0070C0"/>
                </a:solidFill>
              </a:rPr>
              <a:t>Cancer epidemiology </a:t>
            </a:r>
            <a:r>
              <a:rPr lang="en-GB" sz="2000" dirty="0">
                <a:solidFill>
                  <a:schemeClr val="tx1">
                    <a:lumMod val="85000"/>
                    <a:lumOff val="15000"/>
                  </a:schemeClr>
                </a:solidFill>
              </a:rPr>
              <a:t>– Exposure to radon and lung cancer</a:t>
            </a:r>
          </a:p>
          <a:p>
            <a:pPr marL="817200" lvl="1" indent="-342900">
              <a:lnSpc>
                <a:spcPct val="102000"/>
              </a:lnSpc>
              <a:spcBef>
                <a:spcPts val="500"/>
              </a:spcBef>
              <a:spcAft>
                <a:spcPts val="500"/>
              </a:spcAft>
              <a:buClr>
                <a:schemeClr val="tx1">
                  <a:lumMod val="85000"/>
                  <a:lumOff val="15000"/>
                </a:schemeClr>
              </a:buClr>
              <a:buFont typeface="Wingdings" pitchFamily="2" charset="2"/>
              <a:buChar char="§"/>
              <a:defRPr/>
            </a:pPr>
            <a:r>
              <a:rPr lang="en-GB" sz="2000" b="1" dirty="0">
                <a:solidFill>
                  <a:srgbClr val="0070C0"/>
                </a:solidFill>
              </a:rPr>
              <a:t>Pharmacoepidemiology</a:t>
            </a:r>
            <a:r>
              <a:rPr lang="en-GB" sz="2000" b="1" dirty="0">
                <a:solidFill>
                  <a:schemeClr val="tx1">
                    <a:lumMod val="85000"/>
                    <a:lumOff val="15000"/>
                  </a:schemeClr>
                </a:solidFill>
              </a:rPr>
              <a:t> </a:t>
            </a:r>
            <a:r>
              <a:rPr lang="en-GB" sz="2000" dirty="0">
                <a:solidFill>
                  <a:schemeClr val="tx1">
                    <a:lumMod val="85000"/>
                    <a:lumOff val="15000"/>
                  </a:schemeClr>
                </a:solidFill>
              </a:rPr>
              <a:t>– Benzodiazepines and fractures</a:t>
            </a:r>
          </a:p>
          <a:p>
            <a:pPr marL="360000">
              <a:lnSpc>
                <a:spcPct val="102000"/>
              </a:lnSpc>
              <a:spcBef>
                <a:spcPts val="1000"/>
              </a:spcBef>
              <a:spcAft>
                <a:spcPts val="1000"/>
              </a:spcAft>
              <a:defRPr/>
            </a:pPr>
            <a:r>
              <a:rPr lang="en-GB" sz="2400" dirty="0">
                <a:solidFill>
                  <a:schemeClr val="tx1">
                    <a:lumMod val="85000"/>
                    <a:lumOff val="15000"/>
                  </a:schemeClr>
                </a:solidFill>
              </a:rPr>
              <a:t>Already extended to </a:t>
            </a:r>
            <a:r>
              <a:rPr lang="en-GB" sz="2400" b="1" dirty="0">
                <a:solidFill>
                  <a:srgbClr val="0070C0"/>
                </a:solidFill>
              </a:rPr>
              <a:t>other fields</a:t>
            </a:r>
            <a:r>
              <a:rPr lang="en-GB" sz="2400" dirty="0">
                <a:solidFill>
                  <a:schemeClr val="tx1">
                    <a:lumMod val="85000"/>
                    <a:lumOff val="15000"/>
                  </a:schemeClr>
                </a:solidFill>
              </a:rPr>
              <a:t>, e.g. agrobiology research </a:t>
            </a:r>
            <a:r>
              <a:rPr lang="en-GB" sz="2400" i="1" dirty="0">
                <a:solidFill>
                  <a:schemeClr val="tx1">
                    <a:lumMod val="85000"/>
                    <a:lumOff val="15000"/>
                  </a:schemeClr>
                </a:solidFill>
              </a:rPr>
              <a:t>(Bigler et al. 2019)</a:t>
            </a:r>
          </a:p>
          <a:p>
            <a:pPr marL="360000">
              <a:lnSpc>
                <a:spcPct val="102000"/>
              </a:lnSpc>
              <a:spcBef>
                <a:spcPts val="1000"/>
              </a:spcBef>
              <a:spcAft>
                <a:spcPts val="1000"/>
              </a:spcAft>
              <a:defRPr/>
            </a:pPr>
            <a:endParaRPr lang="en-GB" sz="2000" dirty="0">
              <a:solidFill>
                <a:schemeClr val="tx1">
                  <a:lumMod val="85000"/>
                  <a:lumOff val="15000"/>
                </a:schemeClr>
              </a:solidFill>
            </a:endParaRPr>
          </a:p>
          <a:p>
            <a:pPr marL="360000">
              <a:spcBef>
                <a:spcPts val="1000"/>
              </a:spcBef>
              <a:spcAft>
                <a:spcPts val="1000"/>
              </a:spcAft>
              <a:defRPr/>
            </a:pPr>
            <a:endParaRPr lang="en-GB" sz="2400" dirty="0">
              <a:solidFill>
                <a:schemeClr val="tx1">
                  <a:lumMod val="85000"/>
                  <a:lumOff val="15000"/>
                </a:schemeClr>
              </a:solidFill>
            </a:endParaRPr>
          </a:p>
          <a:p>
            <a:pPr>
              <a:defRPr/>
            </a:pPr>
            <a:endParaRPr lang="en-GB" sz="2400" dirty="0">
              <a:solidFill>
                <a:schemeClr val="tx1">
                  <a:lumMod val="85000"/>
                  <a:lumOff val="15000"/>
                </a:schemeClr>
              </a:solidFill>
            </a:endParaRPr>
          </a:p>
        </p:txBody>
      </p:sp>
    </p:spTree>
    <p:extLst>
      <p:ext uri="{BB962C8B-B14F-4D97-AF65-F5344CB8AC3E}">
        <p14:creationId xmlns:p14="http://schemas.microsoft.com/office/powerpoint/2010/main" val="569266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a:extLst>
              <a:ext uri="{FF2B5EF4-FFF2-40B4-BE49-F238E27FC236}">
                <a16:creationId xmlns:a16="http://schemas.microsoft.com/office/drawing/2014/main" id="{0BFE1107-9317-0968-74DB-843D927BDA7F}"/>
              </a:ext>
            </a:extLst>
          </p:cNvPr>
          <p:cNvSpPr>
            <a:spLocks noGrp="1"/>
          </p:cNvSpPr>
          <p:nvPr>
            <p:ph type="title"/>
          </p:nvPr>
        </p:nvSpPr>
        <p:spPr/>
        <p:txBody>
          <a:bodyPr/>
          <a:lstStyle/>
          <a:p>
            <a:r>
              <a:rPr lang="en-GB" altLang="es-ES" sz="3400">
                <a:solidFill>
                  <a:schemeClr val="accent1"/>
                </a:solidFill>
                <a:ea typeface="ＭＳ Ｐゴシック" panose="020B0600070205080204" pitchFamily="34" charset="-128"/>
              </a:rPr>
              <a:t>DLNM in Stata</a:t>
            </a:r>
            <a:endParaRPr lang="en-GB" altLang="es-ES" sz="3400">
              <a:ea typeface="ＭＳ Ｐゴシック" panose="020B0600070205080204" pitchFamily="34" charset="-128"/>
            </a:endParaRPr>
          </a:p>
        </p:txBody>
      </p:sp>
      <p:sp>
        <p:nvSpPr>
          <p:cNvPr id="3" name="Marcador de contenido 2">
            <a:extLst>
              <a:ext uri="{FF2B5EF4-FFF2-40B4-BE49-F238E27FC236}">
                <a16:creationId xmlns:a16="http://schemas.microsoft.com/office/drawing/2014/main" id="{32A28DF7-1E5D-0774-3838-ECBA21915A64}"/>
              </a:ext>
            </a:extLst>
          </p:cNvPr>
          <p:cNvSpPr>
            <a:spLocks noGrp="1"/>
          </p:cNvSpPr>
          <p:nvPr>
            <p:ph idx="1"/>
          </p:nvPr>
        </p:nvSpPr>
        <p:spPr/>
        <p:txBody>
          <a:bodyPr/>
          <a:lstStyle/>
          <a:p>
            <a:pPr marL="360000">
              <a:lnSpc>
                <a:spcPct val="102000"/>
              </a:lnSpc>
              <a:spcBef>
                <a:spcPts val="1000"/>
              </a:spcBef>
              <a:spcAft>
                <a:spcPts val="1000"/>
              </a:spcAft>
              <a:defRPr/>
            </a:pPr>
            <a:r>
              <a:rPr lang="en-GB" sz="2400" dirty="0">
                <a:solidFill>
                  <a:schemeClr val="tx1">
                    <a:lumMod val="85000"/>
                    <a:lumOff val="15000"/>
                  </a:schemeClr>
                </a:solidFill>
              </a:rPr>
              <a:t>Software originally developed in </a:t>
            </a:r>
            <a:r>
              <a:rPr lang="en-GB" sz="2400" b="1" dirty="0">
                <a:solidFill>
                  <a:srgbClr val="0070C0"/>
                </a:solidFill>
              </a:rPr>
              <a:t>Stata</a:t>
            </a:r>
            <a:r>
              <a:rPr lang="en-GB" sz="2400" b="1" dirty="0">
                <a:solidFill>
                  <a:schemeClr val="tx1">
                    <a:lumMod val="85000"/>
                    <a:lumOff val="15000"/>
                  </a:schemeClr>
                </a:solidFill>
              </a:rPr>
              <a:t> </a:t>
            </a:r>
            <a:r>
              <a:rPr lang="en-GB" sz="2400" dirty="0">
                <a:solidFill>
                  <a:schemeClr val="tx1">
                    <a:lumMod val="85000"/>
                    <a:lumOff val="15000"/>
                  </a:schemeClr>
                </a:solidFill>
              </a:rPr>
              <a:t>(do file) by </a:t>
            </a:r>
            <a:r>
              <a:rPr lang="en-GB" sz="2400" i="1" dirty="0">
                <a:solidFill>
                  <a:schemeClr val="tx1">
                    <a:lumMod val="85000"/>
                    <a:lumOff val="15000"/>
                  </a:schemeClr>
                </a:solidFill>
              </a:rPr>
              <a:t>Ben Armstrong (2006) </a:t>
            </a:r>
            <a:r>
              <a:rPr lang="en-GB" sz="2400" dirty="0">
                <a:solidFill>
                  <a:schemeClr val="tx1">
                    <a:lumMod val="85000"/>
                    <a:lumOff val="15000"/>
                  </a:schemeClr>
                </a:solidFill>
              </a:rPr>
              <a:t>and extended to </a:t>
            </a:r>
            <a:r>
              <a:rPr lang="en-GB" sz="2400" b="1" dirty="0">
                <a:solidFill>
                  <a:srgbClr val="0070C0"/>
                </a:solidFill>
              </a:rPr>
              <a:t>R</a:t>
            </a:r>
            <a:r>
              <a:rPr lang="en-GB" sz="2400" dirty="0">
                <a:solidFill>
                  <a:schemeClr val="tx1">
                    <a:lumMod val="85000"/>
                    <a:lumOff val="15000"/>
                  </a:schemeClr>
                </a:solidFill>
              </a:rPr>
              <a:t> (package </a:t>
            </a:r>
            <a:r>
              <a:rPr lang="en-GB" sz="2400" b="1" dirty="0" err="1">
                <a:solidFill>
                  <a:schemeClr val="tx1">
                    <a:lumMod val="85000"/>
                    <a:lumOff val="15000"/>
                  </a:schemeClr>
                </a:solidFill>
                <a:latin typeface="Courier New" panose="02070309020205020404" pitchFamily="49" charset="0"/>
                <a:cs typeface="Courier New" panose="02070309020205020404" pitchFamily="49" charset="0"/>
              </a:rPr>
              <a:t>dlnm</a:t>
            </a:r>
            <a:r>
              <a:rPr lang="en-GB" sz="2400" dirty="0">
                <a:solidFill>
                  <a:schemeClr val="tx1">
                    <a:lumMod val="85000"/>
                    <a:lumOff val="15000"/>
                  </a:schemeClr>
                </a:solidFill>
              </a:rPr>
              <a:t>) by </a:t>
            </a:r>
            <a:r>
              <a:rPr lang="en-GB" sz="2400" i="1" dirty="0">
                <a:solidFill>
                  <a:schemeClr val="tx1">
                    <a:lumMod val="85000"/>
                    <a:lumOff val="15000"/>
                  </a:schemeClr>
                </a:solidFill>
              </a:rPr>
              <a:t>Antonio </a:t>
            </a:r>
            <a:r>
              <a:rPr lang="en-GB" sz="2400" i="1" dirty="0" err="1">
                <a:solidFill>
                  <a:schemeClr val="tx1">
                    <a:lumMod val="85000"/>
                    <a:lumOff val="15000"/>
                  </a:schemeClr>
                </a:solidFill>
              </a:rPr>
              <a:t>Gasparrini</a:t>
            </a:r>
            <a:r>
              <a:rPr lang="en-GB" sz="2400" i="1" dirty="0">
                <a:solidFill>
                  <a:schemeClr val="tx1">
                    <a:lumMod val="85000"/>
                    <a:lumOff val="15000"/>
                  </a:schemeClr>
                </a:solidFill>
              </a:rPr>
              <a:t> (2011)</a:t>
            </a:r>
          </a:p>
          <a:p>
            <a:pPr marL="360000">
              <a:spcBef>
                <a:spcPts val="1000"/>
              </a:spcBef>
              <a:spcAft>
                <a:spcPts val="1000"/>
              </a:spcAft>
              <a:defRPr/>
            </a:pPr>
            <a:r>
              <a:rPr lang="en-GB" sz="2400" dirty="0">
                <a:solidFill>
                  <a:schemeClr val="tx1">
                    <a:lumMod val="85000"/>
                    <a:lumOff val="15000"/>
                  </a:schemeClr>
                </a:solidFill>
              </a:rPr>
              <a:t>Now </a:t>
            </a:r>
            <a:r>
              <a:rPr lang="en-GB" sz="2400" b="1" dirty="0">
                <a:solidFill>
                  <a:srgbClr val="0070C0"/>
                </a:solidFill>
              </a:rPr>
              <a:t>DLNMs in Stata </a:t>
            </a:r>
            <a:r>
              <a:rPr lang="en-GB" sz="2400" dirty="0">
                <a:solidFill>
                  <a:schemeClr val="tx1">
                    <a:lumMod val="85000"/>
                    <a:lumOff val="15000"/>
                  </a:schemeClr>
                </a:solidFill>
              </a:rPr>
              <a:t>will work as follows, </a:t>
            </a:r>
          </a:p>
          <a:p>
            <a:pPr marL="720000" lvl="1">
              <a:spcBef>
                <a:spcPts val="500"/>
              </a:spcBef>
              <a:spcAft>
                <a:spcPts val="500"/>
              </a:spcAft>
              <a:defRPr/>
            </a:pPr>
            <a:r>
              <a:rPr lang="en-GB" sz="2000" dirty="0">
                <a:solidFill>
                  <a:schemeClr val="tx1">
                    <a:lumMod val="85000"/>
                    <a:lumOff val="15000"/>
                  </a:schemeClr>
                </a:solidFill>
              </a:rPr>
              <a:t>First, use the </a:t>
            </a:r>
            <a:r>
              <a:rPr lang="en-GB" sz="2000" b="1" dirty="0" err="1">
                <a:solidFill>
                  <a:srgbClr val="0070C0"/>
                </a:solidFill>
                <a:latin typeface="Courier New" panose="02070309020205020404" pitchFamily="49" charset="0"/>
                <a:cs typeface="Courier New" panose="02070309020205020404" pitchFamily="49" charset="0"/>
              </a:rPr>
              <a:t>crossbasis</a:t>
            </a:r>
            <a:r>
              <a:rPr lang="en-GB" sz="2000" dirty="0">
                <a:solidFill>
                  <a:schemeClr val="tx1">
                    <a:lumMod val="85000"/>
                    <a:lumOff val="15000"/>
                  </a:schemeClr>
                </a:solidFill>
              </a:rPr>
              <a:t> command to define the DLNM parametrization for the exposure variable</a:t>
            </a:r>
          </a:p>
          <a:p>
            <a:pPr marL="720000" lvl="1">
              <a:spcBef>
                <a:spcPts val="500"/>
              </a:spcBef>
              <a:spcAft>
                <a:spcPts val="500"/>
              </a:spcAft>
              <a:defRPr/>
            </a:pPr>
            <a:r>
              <a:rPr lang="en-GB" sz="2000" dirty="0">
                <a:solidFill>
                  <a:schemeClr val="tx1">
                    <a:lumMod val="85000"/>
                    <a:lumOff val="15000"/>
                  </a:schemeClr>
                </a:solidFill>
              </a:rPr>
              <a:t>Next, fit the </a:t>
            </a:r>
            <a:r>
              <a:rPr lang="en-GB" sz="2000" dirty="0" err="1">
                <a:solidFill>
                  <a:schemeClr val="tx1">
                    <a:lumMod val="85000"/>
                    <a:lumOff val="15000"/>
                  </a:schemeClr>
                </a:solidFill>
              </a:rPr>
              <a:t>crossbasis</a:t>
            </a:r>
            <a:r>
              <a:rPr lang="en-GB" sz="2000" dirty="0">
                <a:solidFill>
                  <a:schemeClr val="tx1">
                    <a:lumMod val="85000"/>
                    <a:lumOff val="15000"/>
                  </a:schemeClr>
                </a:solidFill>
              </a:rPr>
              <a:t> variables into a regression model</a:t>
            </a:r>
          </a:p>
          <a:p>
            <a:pPr marL="720000" lvl="1">
              <a:spcBef>
                <a:spcPts val="500"/>
              </a:spcBef>
              <a:spcAft>
                <a:spcPts val="500"/>
              </a:spcAft>
              <a:defRPr/>
            </a:pPr>
            <a:r>
              <a:rPr lang="en-GB" sz="2000" dirty="0">
                <a:solidFill>
                  <a:schemeClr val="tx1">
                    <a:lumMod val="85000"/>
                    <a:lumOff val="15000"/>
                  </a:schemeClr>
                </a:solidFill>
              </a:rPr>
              <a:t>Finally, use the </a:t>
            </a:r>
            <a:r>
              <a:rPr lang="en-GB" sz="2000" b="1" dirty="0" err="1">
                <a:solidFill>
                  <a:srgbClr val="0070C0"/>
                </a:solidFill>
                <a:latin typeface="Courier New" panose="02070309020205020404" pitchFamily="49" charset="0"/>
                <a:cs typeface="Courier New" panose="02070309020205020404" pitchFamily="49" charset="0"/>
              </a:rPr>
              <a:t>crossbpred</a:t>
            </a:r>
            <a:r>
              <a:rPr lang="en-GB" sz="2000" dirty="0">
                <a:solidFill>
                  <a:schemeClr val="tx1">
                    <a:lumMod val="85000"/>
                    <a:lumOff val="15000"/>
                  </a:schemeClr>
                </a:solidFill>
              </a:rPr>
              <a:t> and </a:t>
            </a:r>
            <a:r>
              <a:rPr lang="en-GB" sz="2000" b="1" dirty="0" err="1">
                <a:solidFill>
                  <a:srgbClr val="0070C0"/>
                </a:solidFill>
                <a:latin typeface="Courier New" panose="02070309020205020404" pitchFamily="49" charset="0"/>
                <a:cs typeface="Courier New" panose="02070309020205020404" pitchFamily="49" charset="0"/>
              </a:rPr>
              <a:t>crosbslices</a:t>
            </a:r>
            <a:r>
              <a:rPr lang="en-GB" sz="2000" dirty="0">
                <a:solidFill>
                  <a:schemeClr val="tx1">
                    <a:lumMod val="85000"/>
                    <a:lumOff val="15000"/>
                  </a:schemeClr>
                </a:solidFill>
              </a:rPr>
              <a:t> commands to predict the effects and present graphically the results</a:t>
            </a:r>
          </a:p>
          <a:p>
            <a:pPr marL="360000">
              <a:spcBef>
                <a:spcPts val="1000"/>
              </a:spcBef>
              <a:spcAft>
                <a:spcPts val="1000"/>
              </a:spcAft>
              <a:defRPr/>
            </a:pPr>
            <a:endParaRPr lang="en-GB" sz="2400" dirty="0">
              <a:solidFill>
                <a:schemeClr val="tx1">
                  <a:lumMod val="85000"/>
                  <a:lumOff val="15000"/>
                </a:schemeClr>
              </a:solidFill>
            </a:endParaRPr>
          </a:p>
          <a:p>
            <a:pPr>
              <a:defRPr/>
            </a:pPr>
            <a:endParaRPr lang="en-GB" sz="2400" dirty="0">
              <a:solidFill>
                <a:schemeClr val="tx1">
                  <a:lumMod val="85000"/>
                  <a:lumOff val="1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ítulo 1">
            <a:extLst>
              <a:ext uri="{FF2B5EF4-FFF2-40B4-BE49-F238E27FC236}">
                <a16:creationId xmlns:a16="http://schemas.microsoft.com/office/drawing/2014/main" id="{0BFE1107-9317-0968-74DB-843D927BDA7F}"/>
              </a:ext>
            </a:extLst>
          </p:cNvPr>
          <p:cNvSpPr>
            <a:spLocks noGrp="1"/>
          </p:cNvSpPr>
          <p:nvPr>
            <p:ph type="title"/>
          </p:nvPr>
        </p:nvSpPr>
        <p:spPr/>
        <p:txBody>
          <a:bodyPr/>
          <a:lstStyle/>
          <a:p>
            <a:r>
              <a:rPr lang="en-GB" altLang="es-ES" sz="3400" dirty="0" err="1">
                <a:solidFill>
                  <a:schemeClr val="accent1"/>
                </a:solidFill>
                <a:ea typeface="ＭＳ Ｐゴシック" panose="020B0600070205080204" pitchFamily="34" charset="-128"/>
              </a:rPr>
              <a:t>Crossbasis</a:t>
            </a:r>
            <a:r>
              <a:rPr lang="en-GB" altLang="es-ES" sz="3400" dirty="0">
                <a:solidFill>
                  <a:schemeClr val="accent1"/>
                </a:solidFill>
                <a:ea typeface="ＭＳ Ｐゴシック" panose="020B0600070205080204" pitchFamily="34" charset="-128"/>
              </a:rPr>
              <a:t> variables</a:t>
            </a:r>
            <a:endParaRPr lang="en-GB" altLang="es-ES" sz="3400" dirty="0">
              <a:ea typeface="ＭＳ Ｐゴシック" panose="020B0600070205080204" pitchFamily="34" charset="-128"/>
            </a:endParaRPr>
          </a:p>
        </p:txBody>
      </p:sp>
      <p:sp>
        <p:nvSpPr>
          <p:cNvPr id="3" name="Marcador de contenido 2">
            <a:extLst>
              <a:ext uri="{FF2B5EF4-FFF2-40B4-BE49-F238E27FC236}">
                <a16:creationId xmlns:a16="http://schemas.microsoft.com/office/drawing/2014/main" id="{32A28DF7-1E5D-0774-3838-ECBA21915A64}"/>
              </a:ext>
            </a:extLst>
          </p:cNvPr>
          <p:cNvSpPr>
            <a:spLocks noGrp="1"/>
          </p:cNvSpPr>
          <p:nvPr>
            <p:ph idx="1"/>
          </p:nvPr>
        </p:nvSpPr>
        <p:spPr/>
        <p:txBody>
          <a:bodyPr/>
          <a:lstStyle/>
          <a:p>
            <a:pPr marL="360000">
              <a:spcBef>
                <a:spcPts val="0"/>
              </a:spcBef>
              <a:spcAft>
                <a:spcPts val="0"/>
              </a:spcAft>
              <a:defRPr/>
            </a:pPr>
            <a:r>
              <a:rPr lang="en-GB" sz="2400" dirty="0">
                <a:solidFill>
                  <a:schemeClr val="tx1">
                    <a:lumMod val="85000"/>
                    <a:lumOff val="15000"/>
                  </a:schemeClr>
                </a:solidFill>
                <a:latin typeface="+mn-lt"/>
              </a:rPr>
              <a:t>DLM with 4-lags and two strata</a:t>
            </a:r>
          </a:p>
          <a:p>
            <a:pPr marL="360000">
              <a:spcBef>
                <a:spcPts val="0"/>
              </a:spcBef>
              <a:spcAft>
                <a:spcPts val="0"/>
              </a:spcAft>
              <a:defRPr/>
            </a:pPr>
            <a:endParaRPr lang="en-GB" sz="1800" dirty="0">
              <a:solidFill>
                <a:schemeClr val="tx1">
                  <a:lumMod val="85000"/>
                  <a:lumOff val="15000"/>
                </a:schemeClr>
              </a:solidFill>
              <a:latin typeface="American Typewriter" panose="02090604020004020304" pitchFamily="18" charset="77"/>
            </a:endParaRPr>
          </a:p>
          <a:p>
            <a:pPr marL="360000" indent="0">
              <a:spcBef>
                <a:spcPts val="0"/>
              </a:spcBef>
              <a:spcAft>
                <a:spcPts val="0"/>
              </a:spcAft>
              <a:buNone/>
              <a:defRPr/>
            </a:pPr>
            <a:r>
              <a:rPr lang="en-GB" sz="2000" dirty="0">
                <a:solidFill>
                  <a:schemeClr val="tx1">
                    <a:lumMod val="85000"/>
                    <a:lumOff val="15000"/>
                  </a:schemeClr>
                </a:solidFill>
                <a:latin typeface="American Typewriter" panose="02090604020004020304" pitchFamily="18" charset="77"/>
              </a:rPr>
              <a:t>g[E(</a:t>
            </a:r>
            <a:r>
              <a:rPr lang="en-GB" sz="2000" dirty="0" err="1">
                <a:solidFill>
                  <a:schemeClr val="tx1">
                    <a:lumMod val="85000"/>
                    <a:lumOff val="15000"/>
                  </a:schemeClr>
                </a:solidFill>
                <a:latin typeface="American Typewriter" panose="02090604020004020304" pitchFamily="18" charset="77"/>
              </a:rPr>
              <a:t>y</a:t>
            </a:r>
            <a:r>
              <a:rPr lang="en-GB" sz="2000" baseline="-25000" dirty="0" err="1">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Symbol" panose="05050102010706020507" pitchFamily="18" charset="2"/>
              </a:rPr>
              <a:t>a</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0</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1</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t-1</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2</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t-2</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3</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t-3</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4</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t-4</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e</a:t>
            </a:r>
            <a:r>
              <a:rPr lang="en-GB" sz="2000" baseline="-25000" dirty="0">
                <a:solidFill>
                  <a:schemeClr val="tx1">
                    <a:lumMod val="85000"/>
                    <a:lumOff val="15000"/>
                  </a:schemeClr>
                </a:solidFill>
                <a:latin typeface="American Typewriter" panose="02090604020004020304" pitchFamily="18" charset="77"/>
              </a:rPr>
              <a:t>t</a:t>
            </a:r>
          </a:p>
          <a:p>
            <a:pPr marL="360000" lvl="1" indent="0">
              <a:spcBef>
                <a:spcPts val="0"/>
              </a:spcBef>
              <a:spcAft>
                <a:spcPts val="0"/>
              </a:spcAft>
              <a:buNone/>
              <a:defRPr/>
            </a:pPr>
            <a:endParaRPr lang="en-GB" sz="2000" baseline="-25000" dirty="0">
              <a:solidFill>
                <a:schemeClr val="tx1">
                  <a:lumMod val="85000"/>
                  <a:lumOff val="15000"/>
                </a:schemeClr>
              </a:solidFill>
              <a:latin typeface="American Typewriter" panose="02090604020004020304" pitchFamily="18" charset="77"/>
            </a:endParaRPr>
          </a:p>
          <a:p>
            <a:pPr marL="360000" lvl="1" indent="0">
              <a:spcBef>
                <a:spcPts val="0"/>
              </a:spcBef>
              <a:spcAft>
                <a:spcPts val="0"/>
              </a:spcAft>
              <a:buNone/>
              <a:defRPr/>
            </a:pPr>
            <a:r>
              <a:rPr lang="en-GB" sz="1800" dirty="0">
                <a:solidFill>
                  <a:schemeClr val="tx1">
                    <a:lumMod val="85000"/>
                    <a:lumOff val="15000"/>
                  </a:schemeClr>
                </a:solidFill>
                <a:latin typeface="American Typewriter" panose="02090604020004020304" pitchFamily="18" charset="77"/>
              </a:rPr>
              <a:t>	Constrained to: b</a:t>
            </a:r>
            <a:r>
              <a:rPr lang="en-GB" sz="1800" baseline="-25000" dirty="0">
                <a:solidFill>
                  <a:schemeClr val="tx1">
                    <a:lumMod val="85000"/>
                    <a:lumOff val="15000"/>
                  </a:schemeClr>
                </a:solidFill>
                <a:latin typeface="American Typewriter" panose="02090604020004020304" pitchFamily="18" charset="77"/>
              </a:rPr>
              <a:t>0</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b</a:t>
            </a:r>
            <a:r>
              <a:rPr lang="en-GB" sz="1800" baseline="-25000" dirty="0">
                <a:solidFill>
                  <a:schemeClr val="tx1">
                    <a:lumMod val="85000"/>
                    <a:lumOff val="15000"/>
                  </a:schemeClr>
                </a:solidFill>
                <a:latin typeface="American Typewriter" panose="02090604020004020304" pitchFamily="18" charset="77"/>
              </a:rPr>
              <a:t>1</a:t>
            </a:r>
          </a:p>
          <a:p>
            <a:pPr marL="360000" lvl="1" indent="0">
              <a:spcBef>
                <a:spcPts val="0"/>
              </a:spcBef>
              <a:spcAft>
                <a:spcPts val="0"/>
              </a:spcAft>
              <a:buNone/>
              <a:defRPr/>
            </a:pPr>
            <a:r>
              <a:rPr lang="en-GB" sz="1800" dirty="0">
                <a:solidFill>
                  <a:schemeClr val="tx1">
                    <a:lumMod val="85000"/>
                    <a:lumOff val="15000"/>
                  </a:schemeClr>
                </a:solidFill>
                <a:latin typeface="American Typewriter" panose="02090604020004020304" pitchFamily="18" charset="77"/>
              </a:rPr>
              <a:t>	                b</a:t>
            </a:r>
            <a:r>
              <a:rPr lang="en-GB" sz="1800" baseline="-25000" dirty="0">
                <a:solidFill>
                  <a:schemeClr val="tx1">
                    <a:lumMod val="85000"/>
                    <a:lumOff val="15000"/>
                  </a:schemeClr>
                </a:solidFill>
                <a:latin typeface="American Typewriter" panose="02090604020004020304" pitchFamily="18" charset="77"/>
              </a:rPr>
              <a:t>2</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b</a:t>
            </a:r>
            <a:r>
              <a:rPr lang="en-GB" sz="1800" baseline="-25000" dirty="0">
                <a:solidFill>
                  <a:schemeClr val="tx1">
                    <a:lumMod val="85000"/>
                    <a:lumOff val="15000"/>
                  </a:schemeClr>
                </a:solidFill>
                <a:latin typeface="American Typewriter" panose="02090604020004020304" pitchFamily="18" charset="77"/>
              </a:rPr>
              <a:t>3</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b</a:t>
            </a:r>
            <a:r>
              <a:rPr lang="en-GB" sz="1800" baseline="-25000" dirty="0">
                <a:solidFill>
                  <a:schemeClr val="tx1">
                    <a:lumMod val="85000"/>
                    <a:lumOff val="15000"/>
                  </a:schemeClr>
                </a:solidFill>
                <a:latin typeface="American Typewriter" panose="02090604020004020304" pitchFamily="18" charset="77"/>
              </a:rPr>
              <a:t>4</a:t>
            </a:r>
          </a:p>
          <a:p>
            <a:pPr marL="360000" lvl="1" indent="0">
              <a:spcBef>
                <a:spcPts val="0"/>
              </a:spcBef>
              <a:spcAft>
                <a:spcPts val="0"/>
              </a:spcAft>
              <a:buNone/>
              <a:defRPr/>
            </a:pPr>
            <a:endParaRPr lang="en-GB" sz="1800" baseline="-25000" dirty="0">
              <a:solidFill>
                <a:schemeClr val="tx1">
                  <a:lumMod val="85000"/>
                  <a:lumOff val="15000"/>
                </a:schemeClr>
              </a:solidFill>
              <a:latin typeface="American Typewriter" panose="02090604020004020304" pitchFamily="18" charset="77"/>
            </a:endParaRPr>
          </a:p>
          <a:p>
            <a:pPr marL="360000" indent="0">
              <a:spcBef>
                <a:spcPts val="0"/>
              </a:spcBef>
              <a:spcAft>
                <a:spcPts val="0"/>
              </a:spcAft>
              <a:buNone/>
              <a:defRPr/>
            </a:pPr>
            <a:r>
              <a:rPr lang="en-GB" sz="2000" dirty="0">
                <a:solidFill>
                  <a:schemeClr val="tx1">
                    <a:lumMod val="85000"/>
                    <a:lumOff val="15000"/>
                  </a:schemeClr>
                </a:solidFill>
                <a:latin typeface="American Typewriter" panose="02090604020004020304" pitchFamily="18" charset="77"/>
              </a:rPr>
              <a:t>g[E(</a:t>
            </a:r>
            <a:r>
              <a:rPr lang="en-GB" sz="2000" dirty="0" err="1">
                <a:solidFill>
                  <a:schemeClr val="tx1">
                    <a:lumMod val="85000"/>
                    <a:lumOff val="15000"/>
                  </a:schemeClr>
                </a:solidFill>
                <a:latin typeface="American Typewriter" panose="02090604020004020304" pitchFamily="18" charset="77"/>
              </a:rPr>
              <a:t>y</a:t>
            </a:r>
            <a:r>
              <a:rPr lang="en-GB" sz="2000" baseline="-25000" dirty="0" err="1">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Symbol" panose="05050102010706020507" pitchFamily="18" charset="2"/>
              </a:rPr>
              <a:t>a</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0</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t-1</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b</a:t>
            </a:r>
            <a:r>
              <a:rPr lang="en-GB" sz="2000" baseline="-25000" dirty="0">
                <a:solidFill>
                  <a:schemeClr val="tx1">
                    <a:lumMod val="85000"/>
                    <a:lumOff val="15000"/>
                  </a:schemeClr>
                </a:solidFill>
                <a:latin typeface="American Typewriter" panose="02090604020004020304" pitchFamily="18" charset="77"/>
              </a:rPr>
              <a:t>2</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t-2</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t-3</a:t>
            </a:r>
            <a:r>
              <a:rPr lang="en-GB" sz="2000" dirty="0">
                <a:solidFill>
                  <a:schemeClr val="tx1">
                    <a:lumMod val="85000"/>
                    <a:lumOff val="15000"/>
                  </a:schemeClr>
                </a:solidFill>
                <a:latin typeface="American Typewriter" panose="02090604020004020304" pitchFamily="18" charset="77"/>
              </a:rPr>
              <a:t>+x</a:t>
            </a:r>
            <a:r>
              <a:rPr lang="en-GB" sz="2000" baseline="-25000" dirty="0">
                <a:solidFill>
                  <a:schemeClr val="tx1">
                    <a:lumMod val="85000"/>
                    <a:lumOff val="15000"/>
                  </a:schemeClr>
                </a:solidFill>
                <a:latin typeface="American Typewriter" panose="02090604020004020304" pitchFamily="18" charset="77"/>
              </a:rPr>
              <a:t>t-4</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e</a:t>
            </a:r>
            <a:r>
              <a:rPr lang="en-GB" sz="2000" baseline="-25000" dirty="0">
                <a:solidFill>
                  <a:schemeClr val="tx1">
                    <a:lumMod val="85000"/>
                    <a:lumOff val="15000"/>
                  </a:schemeClr>
                </a:solidFill>
                <a:latin typeface="American Typewriter" panose="02090604020004020304" pitchFamily="18" charset="77"/>
              </a:rPr>
              <a:t>t</a:t>
            </a:r>
            <a:endParaRPr lang="en-GB" sz="2000" dirty="0">
              <a:solidFill>
                <a:schemeClr val="tx1">
                  <a:lumMod val="85000"/>
                  <a:lumOff val="15000"/>
                </a:schemeClr>
              </a:solidFill>
              <a:latin typeface="American Typewriter" panose="02090604020004020304" pitchFamily="18" charset="77"/>
            </a:endParaRPr>
          </a:p>
          <a:p>
            <a:pPr marL="360000" indent="0">
              <a:spcBef>
                <a:spcPts val="0"/>
              </a:spcBef>
              <a:spcAft>
                <a:spcPts val="0"/>
              </a:spcAft>
              <a:buNone/>
              <a:defRPr/>
            </a:pPr>
            <a:r>
              <a:rPr lang="en-GB" sz="2000" dirty="0">
                <a:solidFill>
                  <a:schemeClr val="tx1">
                    <a:lumMod val="85000"/>
                    <a:lumOff val="15000"/>
                  </a:schemeClr>
                </a:solidFill>
                <a:latin typeface="American Typewriter" panose="02090604020004020304" pitchFamily="18" charset="77"/>
              </a:rPr>
              <a:t>	</a:t>
            </a:r>
          </a:p>
          <a:p>
            <a:pPr marL="360000" indent="0">
              <a:spcBef>
                <a:spcPts val="0"/>
              </a:spcBef>
              <a:spcAft>
                <a:spcPts val="0"/>
              </a:spcAft>
              <a:buNone/>
              <a:defRPr/>
            </a:pPr>
            <a:r>
              <a:rPr lang="en-GB" sz="1800" dirty="0">
                <a:solidFill>
                  <a:schemeClr val="tx1">
                    <a:lumMod val="85000"/>
                    <a:lumOff val="15000"/>
                  </a:schemeClr>
                </a:solidFill>
                <a:latin typeface="American Typewriter" panose="02090604020004020304" pitchFamily="18" charset="77"/>
              </a:rPr>
              <a:t>	New set of variables: </a:t>
            </a:r>
            <a:r>
              <a:rPr lang="en-GB" sz="1800" b="1" dirty="0">
                <a:solidFill>
                  <a:schemeClr val="tx1">
                    <a:lumMod val="85000"/>
                    <a:lumOff val="15000"/>
                  </a:schemeClr>
                </a:solidFill>
                <a:latin typeface="American Typewriter" panose="02090604020004020304" pitchFamily="18" charset="77"/>
              </a:rPr>
              <a:t>w</a:t>
            </a:r>
            <a:r>
              <a:rPr lang="en-GB" sz="1800" b="1" baseline="-25000" dirty="0">
                <a:solidFill>
                  <a:schemeClr val="tx1">
                    <a:lumMod val="85000"/>
                    <a:lumOff val="15000"/>
                  </a:schemeClr>
                </a:solidFill>
                <a:latin typeface="American Typewriter" panose="02090604020004020304" pitchFamily="18" charset="77"/>
              </a:rPr>
              <a:t>0t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err="1">
                <a:solidFill>
                  <a:schemeClr val="tx1">
                    <a:lumMod val="85000"/>
                    <a:lumOff val="15000"/>
                  </a:schemeClr>
                </a:solidFill>
                <a:latin typeface="American Typewriter" panose="02090604020004020304" pitchFamily="18" charset="77"/>
              </a:rPr>
              <a:t>x</a:t>
            </a:r>
            <a:r>
              <a:rPr lang="en-GB" sz="1800" baseline="-25000" dirty="0" err="1">
                <a:solidFill>
                  <a:schemeClr val="tx1">
                    <a:lumMod val="85000"/>
                    <a:lumOff val="15000"/>
                  </a:schemeClr>
                </a:solidFill>
                <a:latin typeface="American Typewriter" panose="02090604020004020304" pitchFamily="18" charset="77"/>
              </a:rPr>
              <a:t>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x</a:t>
            </a:r>
            <a:r>
              <a:rPr lang="en-GB" sz="1800" baseline="-25000" dirty="0">
                <a:solidFill>
                  <a:schemeClr val="tx1">
                    <a:lumMod val="85000"/>
                    <a:lumOff val="15000"/>
                  </a:schemeClr>
                </a:solidFill>
                <a:latin typeface="American Typewriter" panose="02090604020004020304" pitchFamily="18" charset="77"/>
              </a:rPr>
              <a:t>t-1</a:t>
            </a:r>
          </a:p>
          <a:p>
            <a:pPr marL="360000" indent="0">
              <a:spcBef>
                <a:spcPts val="0"/>
              </a:spcBef>
              <a:spcAft>
                <a:spcPts val="0"/>
              </a:spcAft>
              <a:buNone/>
              <a:defRPr/>
            </a:pPr>
            <a:r>
              <a:rPr lang="en-GB" sz="1800" b="1" dirty="0">
                <a:solidFill>
                  <a:schemeClr val="tx1">
                    <a:lumMod val="85000"/>
                    <a:lumOff val="15000"/>
                  </a:schemeClr>
                </a:solidFill>
                <a:latin typeface="American Typewriter" panose="02090604020004020304" pitchFamily="18" charset="77"/>
              </a:rPr>
              <a:t>	                      w</a:t>
            </a:r>
            <a:r>
              <a:rPr lang="en-GB" sz="1800" b="1" baseline="-25000" dirty="0">
                <a:solidFill>
                  <a:schemeClr val="tx1">
                    <a:lumMod val="85000"/>
                    <a:lumOff val="15000"/>
                  </a:schemeClr>
                </a:solidFill>
                <a:latin typeface="American Typewriter" panose="02090604020004020304" pitchFamily="18" charset="77"/>
              </a:rPr>
              <a:t>1t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x</a:t>
            </a:r>
            <a:r>
              <a:rPr lang="en-GB" sz="1800" baseline="-25000" dirty="0">
                <a:solidFill>
                  <a:schemeClr val="tx1">
                    <a:lumMod val="85000"/>
                    <a:lumOff val="15000"/>
                  </a:schemeClr>
                </a:solidFill>
                <a:latin typeface="American Typewriter" panose="02090604020004020304" pitchFamily="18" charset="77"/>
              </a:rPr>
              <a:t>t-2</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a:t>
            </a:r>
            <a:r>
              <a:rPr lang="en-GB" sz="1800" dirty="0">
                <a:solidFill>
                  <a:schemeClr val="tx1">
                    <a:lumMod val="85000"/>
                    <a:lumOff val="15000"/>
                  </a:schemeClr>
                </a:solidFill>
                <a:latin typeface="Cambria" panose="02040503050406030204" pitchFamily="18" charset="0"/>
                <a:ea typeface="Cambria" panose="02040503050406030204" pitchFamily="18" charset="0"/>
              </a:rPr>
              <a:t> </a:t>
            </a:r>
            <a:r>
              <a:rPr lang="en-GB" sz="1800" dirty="0">
                <a:solidFill>
                  <a:schemeClr val="tx1">
                    <a:lumMod val="85000"/>
                    <a:lumOff val="15000"/>
                  </a:schemeClr>
                </a:solidFill>
                <a:latin typeface="American Typewriter" panose="02090604020004020304" pitchFamily="18" charset="77"/>
              </a:rPr>
              <a:t>x</a:t>
            </a:r>
            <a:r>
              <a:rPr lang="en-GB" sz="1800" baseline="-25000" dirty="0">
                <a:solidFill>
                  <a:schemeClr val="tx1">
                    <a:lumMod val="85000"/>
                    <a:lumOff val="15000"/>
                  </a:schemeClr>
                </a:solidFill>
                <a:latin typeface="American Typewriter" panose="02090604020004020304" pitchFamily="18" charset="77"/>
              </a:rPr>
              <a:t>t-3</a:t>
            </a:r>
            <a:r>
              <a:rPr lang="en-GB" sz="1800" dirty="0">
                <a:solidFill>
                  <a:schemeClr val="tx1">
                    <a:lumMod val="85000"/>
                    <a:lumOff val="15000"/>
                  </a:schemeClr>
                </a:solidFill>
                <a:latin typeface="American Typewriter" panose="02090604020004020304" pitchFamily="18" charset="77"/>
              </a:rPr>
              <a:t>+x</a:t>
            </a:r>
            <a:r>
              <a:rPr lang="en-GB" sz="1800" baseline="-25000" dirty="0">
                <a:solidFill>
                  <a:schemeClr val="tx1">
                    <a:lumMod val="85000"/>
                    <a:lumOff val="15000"/>
                  </a:schemeClr>
                </a:solidFill>
                <a:latin typeface="American Typewriter" panose="02090604020004020304" pitchFamily="18" charset="77"/>
              </a:rPr>
              <a:t>t-4</a:t>
            </a:r>
          </a:p>
          <a:p>
            <a:pPr marL="360000" indent="0">
              <a:spcBef>
                <a:spcPts val="0"/>
              </a:spcBef>
              <a:spcAft>
                <a:spcPts val="0"/>
              </a:spcAft>
              <a:buNone/>
              <a:defRPr/>
            </a:pPr>
            <a:endParaRPr lang="en-GB" sz="2000" dirty="0">
              <a:solidFill>
                <a:schemeClr val="tx1">
                  <a:lumMod val="85000"/>
                  <a:lumOff val="15000"/>
                </a:schemeClr>
              </a:solidFill>
              <a:latin typeface="American Typewriter" panose="02090604020004020304" pitchFamily="18" charset="77"/>
            </a:endParaRPr>
          </a:p>
          <a:p>
            <a:pPr marL="360000" indent="0">
              <a:spcBef>
                <a:spcPts val="0"/>
              </a:spcBef>
              <a:spcAft>
                <a:spcPts val="0"/>
              </a:spcAft>
              <a:buNone/>
              <a:defRPr/>
            </a:pPr>
            <a:r>
              <a:rPr lang="en-GB" sz="2000" dirty="0">
                <a:solidFill>
                  <a:schemeClr val="tx1">
                    <a:lumMod val="85000"/>
                    <a:lumOff val="15000"/>
                  </a:schemeClr>
                </a:solidFill>
                <a:latin typeface="American Typewriter" panose="02090604020004020304" pitchFamily="18" charset="77"/>
              </a:rPr>
              <a:t>g[E(</a:t>
            </a:r>
            <a:r>
              <a:rPr lang="en-GB" sz="2000" dirty="0" err="1">
                <a:solidFill>
                  <a:schemeClr val="tx1">
                    <a:lumMod val="85000"/>
                    <a:lumOff val="15000"/>
                  </a:schemeClr>
                </a:solidFill>
                <a:latin typeface="American Typewriter" panose="02090604020004020304" pitchFamily="18" charset="77"/>
              </a:rPr>
              <a:t>y</a:t>
            </a:r>
            <a:r>
              <a:rPr lang="en-GB" sz="2000" baseline="-25000" dirty="0" err="1">
                <a:solidFill>
                  <a:schemeClr val="tx1">
                    <a:lumMod val="85000"/>
                    <a:lumOff val="15000"/>
                  </a:schemeClr>
                </a:solidFill>
                <a:latin typeface="American Typewriter" panose="02090604020004020304" pitchFamily="18" charset="77"/>
              </a:rPr>
              <a:t>t</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Symbol" panose="05050102010706020507" pitchFamily="18" charset="2"/>
              </a:rPr>
              <a:t>a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z</a:t>
            </a:r>
            <a:r>
              <a:rPr lang="en-GB" sz="2000" baseline="-25000" dirty="0">
                <a:solidFill>
                  <a:schemeClr val="tx1">
                    <a:lumMod val="85000"/>
                    <a:lumOff val="15000"/>
                  </a:schemeClr>
                </a:solidFill>
                <a:latin typeface="American Typewriter" panose="02090604020004020304" pitchFamily="18" charset="77"/>
              </a:rPr>
              <a:t>0</a:t>
            </a:r>
            <a:r>
              <a:rPr lang="en-GB" sz="2000" b="1" dirty="0">
                <a:solidFill>
                  <a:schemeClr val="tx1">
                    <a:lumMod val="85000"/>
                    <a:lumOff val="15000"/>
                  </a:schemeClr>
                </a:solidFill>
                <a:latin typeface="American Typewriter" panose="02090604020004020304" pitchFamily="18" charset="77"/>
              </a:rPr>
              <a:t>w</a:t>
            </a:r>
            <a:r>
              <a:rPr lang="en-GB" sz="2000" b="1" baseline="-25000" dirty="0">
                <a:solidFill>
                  <a:schemeClr val="tx1">
                    <a:lumMod val="85000"/>
                    <a:lumOff val="15000"/>
                  </a:schemeClr>
                </a:solidFill>
                <a:latin typeface="American Typewriter" panose="02090604020004020304" pitchFamily="18" charset="77"/>
              </a:rPr>
              <a:t>0t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z</a:t>
            </a:r>
            <a:r>
              <a:rPr lang="en-GB" sz="2000" baseline="-25000" dirty="0">
                <a:solidFill>
                  <a:schemeClr val="tx1">
                    <a:lumMod val="85000"/>
                    <a:lumOff val="15000"/>
                  </a:schemeClr>
                </a:solidFill>
                <a:latin typeface="American Typewriter" panose="02090604020004020304" pitchFamily="18" charset="77"/>
              </a:rPr>
              <a:t>1</a:t>
            </a:r>
            <a:r>
              <a:rPr lang="en-GB" sz="2000" b="1" dirty="0">
                <a:solidFill>
                  <a:schemeClr val="tx1">
                    <a:lumMod val="85000"/>
                    <a:lumOff val="15000"/>
                  </a:schemeClr>
                </a:solidFill>
                <a:latin typeface="American Typewriter" panose="02090604020004020304" pitchFamily="18" charset="77"/>
              </a:rPr>
              <a:t>w</a:t>
            </a:r>
            <a:r>
              <a:rPr lang="en-GB" sz="2000" b="1" baseline="-25000" dirty="0">
                <a:solidFill>
                  <a:schemeClr val="tx1">
                    <a:lumMod val="85000"/>
                    <a:lumOff val="15000"/>
                  </a:schemeClr>
                </a:solidFill>
                <a:latin typeface="American Typewriter" panose="02090604020004020304" pitchFamily="18" charset="77"/>
              </a:rPr>
              <a:t>1t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a:t>
            </a:r>
            <a:r>
              <a:rPr lang="en-GB" sz="2000" dirty="0">
                <a:solidFill>
                  <a:schemeClr val="tx1">
                    <a:lumMod val="85000"/>
                    <a:lumOff val="15000"/>
                  </a:schemeClr>
                </a:solidFill>
                <a:latin typeface="Cambria" panose="02040503050406030204" pitchFamily="18" charset="0"/>
                <a:ea typeface="Cambria" panose="02040503050406030204" pitchFamily="18" charset="0"/>
              </a:rPr>
              <a:t> </a:t>
            </a:r>
            <a:r>
              <a:rPr lang="en-GB" sz="2000" dirty="0">
                <a:solidFill>
                  <a:schemeClr val="tx1">
                    <a:lumMod val="85000"/>
                    <a:lumOff val="15000"/>
                  </a:schemeClr>
                </a:solidFill>
                <a:latin typeface="American Typewriter" panose="02090604020004020304" pitchFamily="18" charset="77"/>
              </a:rPr>
              <a:t>e</a:t>
            </a:r>
            <a:r>
              <a:rPr lang="en-GB" sz="2000" baseline="-25000" dirty="0">
                <a:solidFill>
                  <a:schemeClr val="tx1">
                    <a:lumMod val="85000"/>
                    <a:lumOff val="15000"/>
                  </a:schemeClr>
                </a:solidFill>
                <a:latin typeface="American Typewriter" panose="02090604020004020304" pitchFamily="18" charset="77"/>
              </a:rPr>
              <a:t>t</a:t>
            </a:r>
            <a:endParaRPr lang="en-GB" sz="2000" dirty="0">
              <a:solidFill>
                <a:schemeClr val="tx1">
                  <a:lumMod val="85000"/>
                  <a:lumOff val="15000"/>
                </a:schemeClr>
              </a:solidFill>
              <a:latin typeface="American Typewriter" panose="02090604020004020304" pitchFamily="18" charset="77"/>
            </a:endParaRPr>
          </a:p>
          <a:p>
            <a:pPr>
              <a:spcBef>
                <a:spcPts val="0"/>
              </a:spcBef>
              <a:spcAft>
                <a:spcPts val="0"/>
              </a:spcAft>
              <a:defRPr/>
            </a:pPr>
            <a:endParaRPr lang="en-GB" sz="2000" dirty="0">
              <a:solidFill>
                <a:schemeClr val="tx1">
                  <a:lumMod val="85000"/>
                  <a:lumOff val="15000"/>
                </a:schemeClr>
              </a:solidFill>
            </a:endParaRPr>
          </a:p>
        </p:txBody>
      </p:sp>
    </p:spTree>
    <p:extLst>
      <p:ext uri="{BB962C8B-B14F-4D97-AF65-F5344CB8AC3E}">
        <p14:creationId xmlns:p14="http://schemas.microsoft.com/office/powerpoint/2010/main" val="2571726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ítulo 1">
            <a:extLst>
              <a:ext uri="{FF2B5EF4-FFF2-40B4-BE49-F238E27FC236}">
                <a16:creationId xmlns:a16="http://schemas.microsoft.com/office/drawing/2014/main" id="{B1C088FC-0518-6837-A3D7-8D6F7C99C1AD}"/>
              </a:ext>
            </a:extLst>
          </p:cNvPr>
          <p:cNvSpPr>
            <a:spLocks noGrp="1"/>
          </p:cNvSpPr>
          <p:nvPr>
            <p:ph type="title"/>
          </p:nvPr>
        </p:nvSpPr>
        <p:spPr/>
        <p:txBody>
          <a:bodyPr/>
          <a:lstStyle/>
          <a:p>
            <a:r>
              <a:rPr lang="en-GB" altLang="es-ES" sz="3400">
                <a:solidFill>
                  <a:schemeClr val="accent1"/>
                </a:solidFill>
                <a:ea typeface="ＭＳ Ｐゴシック" panose="020B0600070205080204" pitchFamily="34" charset="-128"/>
              </a:rPr>
              <a:t>DLNM in Stata – </a:t>
            </a:r>
            <a:r>
              <a:rPr lang="en-GB" altLang="es-ES" sz="3400">
                <a:solidFill>
                  <a:schemeClr val="accent1"/>
                </a:solidFill>
                <a:latin typeface="Courier New" panose="02070309020205020404" pitchFamily="49" charset="0"/>
                <a:ea typeface="ＭＳ Ｐゴシック" panose="020B0600070205080204" pitchFamily="34" charset="-128"/>
                <a:cs typeface="Courier New" panose="02070309020205020404" pitchFamily="49" charset="0"/>
              </a:rPr>
              <a:t>crossbasis</a:t>
            </a:r>
            <a:endParaRPr lang="en-GB" altLang="es-ES" sz="3400">
              <a:latin typeface="Courier New" panose="02070309020205020404" pitchFamily="49" charset="0"/>
              <a:ea typeface="ＭＳ Ｐゴシック" panose="020B0600070205080204" pitchFamily="34" charset="-128"/>
              <a:cs typeface="Courier New" panose="02070309020205020404" pitchFamily="49" charset="0"/>
            </a:endParaRPr>
          </a:p>
        </p:txBody>
      </p:sp>
      <p:sp>
        <p:nvSpPr>
          <p:cNvPr id="3" name="Marcador de contenido 2">
            <a:extLst>
              <a:ext uri="{FF2B5EF4-FFF2-40B4-BE49-F238E27FC236}">
                <a16:creationId xmlns:a16="http://schemas.microsoft.com/office/drawing/2014/main" id="{52539E35-9472-B83C-BCA6-54E84664D3DD}"/>
              </a:ext>
            </a:extLst>
          </p:cNvPr>
          <p:cNvSpPr>
            <a:spLocks noGrp="1"/>
          </p:cNvSpPr>
          <p:nvPr>
            <p:ph idx="1"/>
          </p:nvPr>
        </p:nvSpPr>
        <p:spPr>
          <a:xfrm>
            <a:off x="457200" y="1600200"/>
            <a:ext cx="8686800" cy="4525963"/>
          </a:xfrm>
        </p:spPr>
        <p:txBody>
          <a:bodyPr/>
          <a:lstStyle/>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Title</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crossbasis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Generate cross-basis variables for DLNMs</a:t>
            </a:r>
          </a:p>
          <a:p>
            <a:pPr marL="0" indent="0">
              <a:buNone/>
              <a:defRPr/>
            </a:pPr>
            <a:endParaRPr lang="en-GB" sz="800" b="1" u="sng"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b="1" u="sng" dirty="0">
                <a:solidFill>
                  <a:schemeClr val="tx1">
                    <a:lumMod val="85000"/>
                    <a:lumOff val="15000"/>
                  </a:schemeClr>
                </a:solidFill>
                <a:latin typeface="Courier New" panose="02070309020205020404" pitchFamily="49" charset="0"/>
                <a:cs typeface="Courier New" panose="02070309020205020404" pitchFamily="49" charset="0"/>
              </a:rPr>
              <a:t>Syntax</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crossbasis</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varname</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 [, options]</a:t>
            </a:r>
          </a:p>
          <a:p>
            <a:pPr marL="0" indent="0">
              <a:buNone/>
              <a:defRPr/>
            </a:pPr>
            <a:endParaRPr lang="en-GB" sz="800" dirty="0">
              <a:solidFill>
                <a:schemeClr val="tx1">
                  <a:lumMod val="85000"/>
                  <a:lumOff val="15000"/>
                </a:schemeClr>
              </a:solidFill>
              <a:latin typeface="Courier New" panose="02070309020205020404" pitchFamily="49" charset="0"/>
              <a:cs typeface="Courier New" panose="02070309020205020404" pitchFamily="49" charset="0"/>
            </a:endParaRP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options               Description</a:t>
            </a:r>
          </a:p>
          <a:p>
            <a:pPr marL="0" indent="0">
              <a:lnSpc>
                <a:spcPct val="50000"/>
              </a:lnSpc>
              <a:spcBef>
                <a:spcPts val="0"/>
              </a:spcBef>
              <a:spcAft>
                <a:spcPts val="600"/>
              </a:spcAft>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Main</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varlag</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maximum number of lags for the predictor variable</a:t>
            </a:r>
          </a:p>
          <a:p>
            <a:pPr marL="0" indent="0">
              <a:spcBef>
                <a:spcPts val="100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vartype</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function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type of exposure-response function for the predictor variable</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vardf</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degrees of freedom for the predictor variable</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varknots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knots for the predictor variable</a:t>
            </a:r>
          </a:p>
          <a:p>
            <a:pPr marL="0" indent="0">
              <a:spcBef>
                <a:spcPts val="1000"/>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lagtype</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function</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type of exposure-response function for the lag distribution</a:t>
            </a:r>
          </a:p>
          <a:p>
            <a:pPr marL="0" indent="0">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lagdf</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degrees of freedom for the lag distribution</a:t>
            </a:r>
          </a:p>
          <a:p>
            <a:pPr marL="0" indent="0">
              <a:buNone/>
              <a:defRPr/>
            </a:pP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b="1" dirty="0" err="1">
                <a:solidFill>
                  <a:schemeClr val="tx1">
                    <a:lumMod val="85000"/>
                    <a:lumOff val="15000"/>
                  </a:schemeClr>
                </a:solidFill>
                <a:latin typeface="Courier New" panose="02070309020205020404" pitchFamily="49" charset="0"/>
                <a:cs typeface="Courier New" panose="02070309020205020404" pitchFamily="49" charset="0"/>
              </a:rPr>
              <a:t>lagknots</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a:t>
            </a:r>
            <a:r>
              <a:rPr lang="en-GB" sz="1200" dirty="0" err="1">
                <a:solidFill>
                  <a:schemeClr val="tx1">
                    <a:lumMod val="85000"/>
                    <a:lumOff val="15000"/>
                  </a:schemeClr>
                </a:solidFill>
                <a:latin typeface="Courier New" panose="02070309020205020404" pitchFamily="49" charset="0"/>
                <a:cs typeface="Courier New" panose="02070309020205020404" pitchFamily="49" charset="0"/>
              </a:rPr>
              <a:t>numlist</a:t>
            </a:r>
            <a:r>
              <a:rPr lang="en-GB" sz="1200" b="1" dirty="0">
                <a:solidFill>
                  <a:schemeClr val="tx1">
                    <a:lumMod val="85000"/>
                    <a:lumOff val="15000"/>
                  </a:schemeClr>
                </a:solidFill>
                <a:latin typeface="Courier New" panose="02070309020205020404" pitchFamily="49" charset="0"/>
                <a:cs typeface="Courier New" panose="02070309020205020404" pitchFamily="49" charset="0"/>
              </a:rPr>
              <a:t>)   </a:t>
            </a:r>
            <a:r>
              <a:rPr lang="en-GB" sz="1200" dirty="0">
                <a:solidFill>
                  <a:schemeClr val="tx1">
                    <a:lumMod val="85000"/>
                    <a:lumOff val="15000"/>
                  </a:schemeClr>
                </a:solidFill>
                <a:latin typeface="Courier New" panose="02070309020205020404" pitchFamily="49" charset="0"/>
                <a:cs typeface="Courier New" panose="02070309020205020404" pitchFamily="49" charset="0"/>
              </a:rPr>
              <a:t>knots for the the lag distribution     </a:t>
            </a:r>
          </a:p>
          <a:p>
            <a:pPr marL="0" indent="0">
              <a:lnSpc>
                <a:spcPct val="50000"/>
              </a:lnSpc>
              <a:spcBef>
                <a:spcPts val="288"/>
              </a:spcBef>
              <a:buNone/>
              <a:defRPr/>
            </a:pPr>
            <a:r>
              <a:rPr lang="en-GB" sz="1200" dirty="0">
                <a:solidFill>
                  <a:schemeClr val="tx1">
                    <a:lumMod val="85000"/>
                    <a:lumOff val="15000"/>
                  </a:schemeClr>
                </a:solidFill>
                <a:latin typeface="Courier New" panose="02070309020205020404" pitchFamily="49" charset="0"/>
                <a:cs typeface="Courier New" panose="02070309020205020404" pitchFamily="49" charset="0"/>
              </a:rPr>
              <a:t>    _____________________________________________________________________________________</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3161</Words>
  <Application>Microsoft Office PowerPoint</Application>
  <PresentationFormat>On-screen Show (4:3)</PresentationFormat>
  <Paragraphs>533</Paragraphs>
  <Slides>25</Slides>
  <Notes>17</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25</vt:i4>
      </vt:variant>
    </vt:vector>
  </HeadingPairs>
  <TitlesOfParts>
    <vt:vector size="37" baseType="lpstr">
      <vt:lpstr>American Typewriter</vt:lpstr>
      <vt:lpstr>Arial</vt:lpstr>
      <vt:lpstr>Calibri</vt:lpstr>
      <vt:lpstr>Cambria</vt:lpstr>
      <vt:lpstr>CMSS9</vt:lpstr>
      <vt:lpstr>Courier New</vt:lpstr>
      <vt:lpstr>Helvetica</vt:lpstr>
      <vt:lpstr>Lato</vt:lpstr>
      <vt:lpstr>Lucida Sans</vt:lpstr>
      <vt:lpstr>Symbol</vt:lpstr>
      <vt:lpstr>Wingdings</vt:lpstr>
      <vt:lpstr>Tema de Office</vt:lpstr>
      <vt:lpstr>Distributed lag non-linear  models in Stata</vt:lpstr>
      <vt:lpstr>Time-series in context</vt:lpstr>
      <vt:lpstr>Environmental epidemiology</vt:lpstr>
      <vt:lpstr>Time-series regression</vt:lpstr>
      <vt:lpstr>Distributed Lag Non-linear Models</vt:lpstr>
      <vt:lpstr>DLNMs’ applications</vt:lpstr>
      <vt:lpstr>DLNM in Stata</vt:lpstr>
      <vt:lpstr>Crossbasis variables</vt:lpstr>
      <vt:lpstr>DLNM in Stata – crossbasis</vt:lpstr>
      <vt:lpstr>DLNM in Stata – crossbasis</vt:lpstr>
      <vt:lpstr>PowerPoint Presentation</vt:lpstr>
      <vt:lpstr>PowerPoint Presentation</vt:lpstr>
      <vt:lpstr>DLNM in Stata – crossbpred</vt:lpstr>
      <vt:lpstr>PowerPoint Presentation</vt:lpstr>
      <vt:lpstr>PowerPoint Presentation</vt:lpstr>
      <vt:lpstr>PowerPoint Presentation</vt:lpstr>
      <vt:lpstr>PowerPoint Presentation</vt:lpstr>
      <vt:lpstr>PowerPoint Presentation</vt:lpstr>
      <vt:lpstr>DLNM in Stata – crossbslices</vt:lpstr>
      <vt:lpstr>PowerPoint Presentation</vt:lpstr>
      <vt:lpstr>PowerPoint Presentation</vt:lpstr>
      <vt:lpstr>Further work</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Jgrellier</dc:creator>
  <cp:lastModifiedBy>UCLGuest</cp:lastModifiedBy>
  <cp:revision>1195</cp:revision>
  <cp:lastPrinted>2018-05-29T12:17:57Z</cp:lastPrinted>
  <dcterms:created xsi:type="dcterms:W3CDTF">2014-12-04T19:00:11Z</dcterms:created>
  <dcterms:modified xsi:type="dcterms:W3CDTF">2022-09-08T14:11:37Z</dcterms:modified>
</cp:coreProperties>
</file>