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72" r:id="rId2"/>
    <p:sldId id="291" r:id="rId3"/>
    <p:sldId id="331" r:id="rId4"/>
    <p:sldId id="359" r:id="rId5"/>
    <p:sldId id="353" r:id="rId6"/>
    <p:sldId id="332" r:id="rId7"/>
    <p:sldId id="354" r:id="rId8"/>
    <p:sldId id="355" r:id="rId9"/>
    <p:sldId id="357" r:id="rId10"/>
    <p:sldId id="314" r:id="rId11"/>
    <p:sldId id="323" r:id="rId12"/>
    <p:sldId id="330" r:id="rId13"/>
    <p:sldId id="325" r:id="rId14"/>
    <p:sldId id="326" r:id="rId15"/>
    <p:sldId id="333" r:id="rId16"/>
    <p:sldId id="334" r:id="rId17"/>
    <p:sldId id="340" r:id="rId18"/>
    <p:sldId id="351" r:id="rId19"/>
    <p:sldId id="358" r:id="rId20"/>
    <p:sldId id="327" r:id="rId21"/>
    <p:sldId id="342" r:id="rId22"/>
    <p:sldId id="343" r:id="rId23"/>
    <p:sldId id="344" r:id="rId24"/>
    <p:sldId id="328" r:id="rId25"/>
    <p:sldId id="345" r:id="rId26"/>
    <p:sldId id="346" r:id="rId27"/>
    <p:sldId id="347" r:id="rId28"/>
    <p:sldId id="349" r:id="rId29"/>
    <p:sldId id="350" r:id="rId30"/>
    <p:sldId id="335" r:id="rId31"/>
    <p:sldId id="32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D62"/>
    <a:srgbClr val="0B0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8" autoAdjust="0"/>
    <p:restoredTop sz="94660"/>
  </p:normalViewPr>
  <p:slideViewPr>
    <p:cSldViewPr snapToGrid="0">
      <p:cViewPr varScale="1">
        <p:scale>
          <a:sx n="59" d="100"/>
          <a:sy n="59" d="100"/>
        </p:scale>
        <p:origin x="50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55CA3-9104-41F1-BD58-926C8B42C7B8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31A3-7071-4842-8B4D-7D1D7125D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31A3-7071-4842-8B4D-7D1D7125D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1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31A3-7071-4842-8B4D-7D1D7125DA7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8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1" y="1640979"/>
            <a:ext cx="8094130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8" y="4120654"/>
            <a:ext cx="6231467" cy="1697420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7CBD0FF-2C15-4723-B294-187C3B8D4025}"/>
              </a:ext>
            </a:extLst>
          </p:cNvPr>
          <p:cNvSpPr/>
          <p:nvPr userDrawn="1"/>
        </p:nvSpPr>
        <p:spPr>
          <a:xfrm>
            <a:off x="6198579" y="1019913"/>
            <a:ext cx="5993423" cy="5838091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E899A-1E80-4DD6-B599-822DBF8F5EC5}"/>
              </a:ext>
            </a:extLst>
          </p:cNvPr>
          <p:cNvSpPr/>
          <p:nvPr userDrawn="1"/>
        </p:nvSpPr>
        <p:spPr>
          <a:xfrm>
            <a:off x="0" y="4"/>
            <a:ext cx="12192000" cy="172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2F9F3D-8978-4D80-996A-AA1DDCC99E36}"/>
              </a:ext>
            </a:extLst>
          </p:cNvPr>
          <p:cNvSpPr/>
          <p:nvPr userDrawn="1"/>
        </p:nvSpPr>
        <p:spPr>
          <a:xfrm>
            <a:off x="-2913" y="0"/>
            <a:ext cx="1406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 userDrawn="1"/>
        </p:nvSpPr>
        <p:spPr>
          <a:xfrm>
            <a:off x="206632" y="581807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537" y="6105148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5D44810-02C5-A257-5C95-6CDE733F87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63" y="5765103"/>
            <a:ext cx="2667005" cy="8686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1732F-0CF6-8F3F-557E-FC52754E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5104F3-68B8-B980-DB25-7E6881945AC1}"/>
              </a:ext>
            </a:extLst>
          </p:cNvPr>
          <p:cNvSpPr/>
          <p:nvPr userDrawn="1"/>
        </p:nvSpPr>
        <p:spPr>
          <a:xfrm>
            <a:off x="171450" y="6015990"/>
            <a:ext cx="3848100" cy="743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6412-C577-4500-ACB9-9CB391CE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52029"/>
            <a:ext cx="11361420" cy="11445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5557F-4683-43FD-A1EE-2871C583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92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71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5104F3-68B8-B980-DB25-7E6881945AC1}"/>
              </a:ext>
            </a:extLst>
          </p:cNvPr>
          <p:cNvSpPr/>
          <p:nvPr userDrawn="1"/>
        </p:nvSpPr>
        <p:spPr>
          <a:xfrm>
            <a:off x="171450" y="6015990"/>
            <a:ext cx="3848100" cy="743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3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4C5B8-CD70-420C-A744-4DDC6185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7928328" cy="2456313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F0FFB-7494-49AA-BFEF-24530913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02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85618-4E4C-4792-A604-66AEA2BCE1D9}"/>
              </a:ext>
            </a:extLst>
          </p:cNvPr>
          <p:cNvSpPr/>
          <p:nvPr userDrawn="1"/>
        </p:nvSpPr>
        <p:spPr>
          <a:xfrm>
            <a:off x="9088581" y="1757551"/>
            <a:ext cx="3103419" cy="51004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A96E7-7349-41CF-B8ED-533C37CD9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28"/>
          <a:stretch/>
        </p:blipFill>
        <p:spPr>
          <a:xfrm>
            <a:off x="8256733" y="1757546"/>
            <a:ext cx="3103419" cy="5100452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375D309D-5122-4FAF-BECB-41A624A42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0" y="330055"/>
            <a:ext cx="5946087" cy="10040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C70447-0205-4870-B018-8181435A13C5}"/>
              </a:ext>
            </a:extLst>
          </p:cNvPr>
          <p:cNvSpPr/>
          <p:nvPr userDrawn="1"/>
        </p:nvSpPr>
        <p:spPr>
          <a:xfrm>
            <a:off x="-12876" y="-2"/>
            <a:ext cx="2656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AB212-5151-4A07-8A1A-96C670F5E3D4}"/>
              </a:ext>
            </a:extLst>
          </p:cNvPr>
          <p:cNvSpPr/>
          <p:nvPr userDrawn="1"/>
        </p:nvSpPr>
        <p:spPr>
          <a:xfrm>
            <a:off x="261257" y="5794314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A350B9-3BE5-4388-BEA7-3500DE446982}"/>
              </a:ext>
            </a:extLst>
          </p:cNvPr>
          <p:cNvSpPr/>
          <p:nvPr userDrawn="1"/>
        </p:nvSpPr>
        <p:spPr>
          <a:xfrm>
            <a:off x="-12876" y="4851412"/>
            <a:ext cx="2468279" cy="2036015"/>
          </a:xfrm>
          <a:prstGeom prst="triangle">
            <a:avLst>
              <a:gd name="adj" fmla="val 5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134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6A00E307-1790-C220-C089-D0F12FF92795}"/>
              </a:ext>
            </a:extLst>
          </p:cNvPr>
          <p:cNvSpPr/>
          <p:nvPr userDrawn="1"/>
        </p:nvSpPr>
        <p:spPr>
          <a:xfrm rot="16200000">
            <a:off x="5073097" y="-206311"/>
            <a:ext cx="6950311" cy="7287495"/>
          </a:xfrm>
          <a:prstGeom prst="triangle">
            <a:avLst>
              <a:gd name="adj" fmla="val 5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AE4C493-C570-D910-CFD0-22403E30F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66" y="5752881"/>
            <a:ext cx="2667005" cy="868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Acknowledgments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8D316BC-C752-DD15-D07B-EA2235D18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9155" y="1597217"/>
            <a:ext cx="4519697" cy="40464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74741CC-6027-53D2-D711-927047A15D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088" y="1381124"/>
            <a:ext cx="3087686" cy="46162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B2356AE-5DC2-6628-6A65-BDDCA18E7B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5053" y="1381124"/>
            <a:ext cx="3257010" cy="46162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A1DABC-6813-4E40-95D6-6E3F464B4B4C}"/>
              </a:ext>
            </a:extLst>
          </p:cNvPr>
          <p:cNvGrpSpPr/>
          <p:nvPr userDrawn="1"/>
        </p:nvGrpSpPr>
        <p:grpSpPr>
          <a:xfrm>
            <a:off x="5628186" y="5817645"/>
            <a:ext cx="3901805" cy="767642"/>
            <a:chOff x="6111312" y="5675992"/>
            <a:chExt cx="3901805" cy="76764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4A1EFA4-2FF3-85F9-FF6E-B6FC4574AA89}"/>
                </a:ext>
              </a:extLst>
            </p:cNvPr>
            <p:cNvSpPr/>
            <p:nvPr userDrawn="1"/>
          </p:nvSpPr>
          <p:spPr>
            <a:xfrm>
              <a:off x="7278432" y="5675992"/>
              <a:ext cx="27346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@</a:t>
              </a:r>
              <a:r>
                <a:rPr lang="en-GB" sz="1800" b="1" dirty="0">
                  <a:solidFill>
                    <a:schemeClr val="tx2"/>
                  </a:solidFill>
                </a:rPr>
                <a:t>MRCCTU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89FC522-7212-E0BA-F905-7A441B629C73}"/>
                </a:ext>
              </a:extLst>
            </p:cNvPr>
            <p:cNvSpPr/>
            <p:nvPr userDrawn="1"/>
          </p:nvSpPr>
          <p:spPr>
            <a:xfrm>
              <a:off x="6111312" y="6074302"/>
              <a:ext cx="28781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chemeClr val="tx2"/>
                  </a:solidFill>
                </a:rPr>
                <a:t>www.mrcctu.ucl.ac.uk </a:t>
              </a:r>
              <a:endPara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52" descr="A close-up of a person's face&#10;&#10;Description automatically generated with low confidence">
              <a:extLst>
                <a:ext uri="{FF2B5EF4-FFF2-40B4-BE49-F238E27FC236}">
                  <a16:creationId xmlns:a16="http://schemas.microsoft.com/office/drawing/2014/main" id="{F7639E22-322F-6A83-0A30-5FE360033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099992" y="5750538"/>
              <a:ext cx="236331" cy="19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7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242C-CE08-4D2E-BFDC-EA3BA2D8D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70" y="1381124"/>
            <a:ext cx="5574030" cy="461962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  <a:lvl5pPr marL="1440000"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1124"/>
            <a:ext cx="5634990" cy="461962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  <a:lvl5pPr marL="1440000"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42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0593"/>
            <a:ext cx="5650230" cy="45972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5714E-0A13-41E4-8C9F-9E3E9398A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4"/>
            <a:ext cx="5650230" cy="459729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  <a:lvl5pPr marL="1350000"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229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arg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4384-6AE0-40D6-B743-1F035394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5726430" cy="11445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074D5-C059-49CD-A8C1-A9102FF5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DCEA-96D5-4DE6-B069-F32A99ED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5714E-0A13-41E4-8C9F-9E3E9398A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4"/>
            <a:ext cx="5650230" cy="459729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  <a:lvl5pPr marL="1350000"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755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ABC6-8576-47CD-8C8A-7B572099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53999"/>
            <a:ext cx="6011476" cy="1194971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D9499-CEFD-418A-9A23-FB1ED4DEF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57246" y="0"/>
            <a:ext cx="5734756" cy="685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02EC3-625C-413C-8DD1-31A966E62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770" y="1448970"/>
            <a:ext cx="5842142" cy="451156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sz="2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34CAF-220D-4663-9A23-AF8F503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10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57F-6061-43B4-865F-FCB59F3B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70" y="1640979"/>
            <a:ext cx="10656711" cy="23876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25A25-C488-4D76-AF92-FBB64DD17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9" y="4120654"/>
            <a:ext cx="10656711" cy="1188464"/>
          </a:xfrm>
        </p:spPr>
        <p:txBody>
          <a:bodyPr>
            <a:normAutofit/>
          </a:bodyPr>
          <a:lstStyle>
            <a:lvl1pPr marL="0" indent="0" algn="l">
              <a:buNone/>
              <a:defRPr sz="2800" b="1" u="none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CAEA163-3910-4E0C-8A8C-06FE3C08F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4" y="330055"/>
            <a:ext cx="5946087" cy="1004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F4FEA-2BC6-47C1-9D47-97F19020933D}"/>
              </a:ext>
            </a:extLst>
          </p:cNvPr>
          <p:cNvSpPr/>
          <p:nvPr userDrawn="1"/>
        </p:nvSpPr>
        <p:spPr>
          <a:xfrm>
            <a:off x="269631" y="5984648"/>
            <a:ext cx="4525347" cy="8675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187152-77B2-4104-AB7B-E9B63E01FB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537" y="6105148"/>
            <a:ext cx="5351463" cy="52863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 dirty="0"/>
              <a:t>Click to edit Master text styles        | DD/MM//YYYY</a:t>
            </a:r>
            <a:endParaRPr lang="en-GB" dirty="0"/>
          </a:p>
        </p:txBody>
      </p:sp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80196A7-641A-4EC5-20AC-B088E2C519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64" y="5718332"/>
            <a:ext cx="2667005" cy="8686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63F3-932B-7CEA-64CE-5E748AE4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9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3F10-075E-405C-B43A-AD9A37F4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63648"/>
            <a:ext cx="11361420" cy="11445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ABA6-1F40-4B31-B98A-0C88D78BF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1" y="1408241"/>
            <a:ext cx="5550218" cy="546065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25B0-489A-4C4B-ABAC-4F2292C7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71" y="1954306"/>
            <a:ext cx="5550218" cy="403215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944CC-2E6A-4938-BF58-513540650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4" y="1408241"/>
            <a:ext cx="5636576" cy="546065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AEFB2-10E8-425E-A7C5-393FF6B2E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4" y="1954306"/>
            <a:ext cx="5636576" cy="403215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540000">
              <a:lnSpc>
                <a:spcPct val="114000"/>
              </a:lnSpc>
              <a:defRPr/>
            </a:lvl2pPr>
            <a:lvl3pPr marL="810000">
              <a:lnSpc>
                <a:spcPct val="114000"/>
              </a:lnSpc>
              <a:defRPr/>
            </a:lvl3pPr>
            <a:lvl4pPr marL="1080000">
              <a:lnSpc>
                <a:spcPct val="114000"/>
              </a:lnSpc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87C16-3245-411C-A1C9-79B2409B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6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B434-11B9-46D7-995B-6EEF0212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47343-FDC6-4A7D-90F3-62425F589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248BE-BA11-4B81-B83F-86D8E080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7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0EEDA-0F6C-4B99-99CF-1906C2C89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B40EF-1483-4D21-B130-DA05FC63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886700" cy="5811838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E80F-D064-4626-AE7C-E997A19E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1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7325-A98E-47D0-A6FA-44A6EC5B57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5770" y="1381124"/>
            <a:ext cx="11361420" cy="4585336"/>
          </a:xfrm>
        </p:spPr>
        <p:txBody>
          <a:bodyPr/>
          <a:lstStyle>
            <a:lvl1pPr marL="440089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9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line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7325-A98E-47D0-A6FA-44A6EC5B57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5770" y="1381124"/>
            <a:ext cx="11361420" cy="4585336"/>
          </a:xfrm>
        </p:spPr>
        <p:txBody>
          <a:bodyPr/>
          <a:lstStyle>
            <a:lvl1pPr marL="457200" indent="-4572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83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1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88D550-928B-67EC-C3CA-91B99136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381124"/>
            <a:ext cx="11361420" cy="4585336"/>
          </a:xfrm>
        </p:spPr>
        <p:txBody>
          <a:bodyPr/>
          <a:lstStyle>
            <a:lvl1pPr marL="0" indent="0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4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381125"/>
            <a:ext cx="11361420" cy="4596766"/>
          </a:xfrm>
        </p:spPr>
        <p:txBody>
          <a:bodyPr/>
          <a:lstStyle>
            <a:lvl1pPr marL="342900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lvl1pPr>
            <a:lvl2pPr marL="630000">
              <a:lnSpc>
                <a:spcPct val="114000"/>
              </a:lnSpc>
              <a:defRPr sz="2200"/>
            </a:lvl2pPr>
            <a:lvl3pPr marL="900000">
              <a:lnSpc>
                <a:spcPct val="114000"/>
              </a:lnSpc>
              <a:defRPr sz="2000"/>
            </a:lvl3pPr>
            <a:lvl4pPr marL="1170000">
              <a:lnSpc>
                <a:spcPct val="114000"/>
              </a:lnSpc>
              <a:defRPr sz="1800"/>
            </a:lvl4pPr>
            <a:lvl5pPr marL="1211406" indent="0">
              <a:lnSpc>
                <a:spcPct val="114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77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1381124"/>
            <a:ext cx="11087100" cy="4596767"/>
          </a:xfrm>
        </p:spPr>
        <p:txBody>
          <a:bodyPr/>
          <a:lstStyle>
            <a:lvl1pPr marL="457200" indent="-457200">
              <a:lnSpc>
                <a:spcPct val="114000"/>
              </a:lnSpc>
              <a:buFont typeface="+mj-lt"/>
              <a:buAutoNum type="arabicPeriod"/>
              <a:defRPr/>
            </a:lvl1pPr>
            <a:lvl2pPr marL="900000" indent="-457200">
              <a:lnSpc>
                <a:spcPct val="114000"/>
              </a:lnSpc>
              <a:buFont typeface="+mj-lt"/>
              <a:buAutoNum type="arabicPeriod"/>
              <a:defRPr sz="2200"/>
            </a:lvl2pPr>
            <a:lvl3pPr marL="1260000" indent="-457200">
              <a:lnSpc>
                <a:spcPct val="114000"/>
              </a:lnSpc>
              <a:buFont typeface="+mj-lt"/>
              <a:buAutoNum type="arabicPeriod"/>
              <a:defRPr sz="2000"/>
            </a:lvl3pPr>
            <a:lvl4pPr marL="1620000" indent="-342900">
              <a:lnSpc>
                <a:spcPct val="114000"/>
              </a:lnSpc>
              <a:buFont typeface="+mj-lt"/>
              <a:buAutoNum type="arabicPeriod"/>
              <a:defRPr sz="1800"/>
            </a:lvl4pPr>
            <a:lvl5pPr marL="1211406" indent="0">
              <a:lnSpc>
                <a:spcPct val="114000"/>
              </a:lnSpc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List 2</a:t>
            </a:r>
          </a:p>
        </p:txBody>
      </p:sp>
    </p:spTree>
    <p:extLst>
      <p:ext uri="{BB962C8B-B14F-4D97-AF65-F5344CB8AC3E}">
        <p14:creationId xmlns:p14="http://schemas.microsoft.com/office/powerpoint/2010/main" val="232381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FC20-B062-4D10-BB0A-DD979F3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0FFF-1521-4C7D-8752-ADD034C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5ED78-EA8D-4229-80D0-A7EAF5DA8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70" y="1909482"/>
            <a:ext cx="11361420" cy="4079839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1CC65-8F1E-4500-AA67-C786112686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770" y="1381125"/>
            <a:ext cx="11361420" cy="528357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71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F676B-4D0F-4C71-A25C-C7E15C6F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21BE9-C0C5-4CDA-B5F5-EDB655F9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1381124"/>
            <a:ext cx="11361420" cy="456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4B5A-A9DA-4FA1-AA42-790C63DA4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3196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6B5789B-E694-4680-A2C1-FB39E0578F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4603F80-0218-4C6D-ACE0-E82EF14999C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2" y="6045875"/>
            <a:ext cx="3408618" cy="5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51" r:id="rId2"/>
    <p:sldLayoutId id="2147483747" r:id="rId3"/>
    <p:sldLayoutId id="2147483764" r:id="rId4"/>
    <p:sldLayoutId id="2147483753" r:id="rId5"/>
    <p:sldLayoutId id="2147483763" r:id="rId6"/>
    <p:sldLayoutId id="2147483734" r:id="rId7"/>
    <p:sldLayoutId id="2147483758" r:id="rId8"/>
    <p:sldLayoutId id="2147483748" r:id="rId9"/>
    <p:sldLayoutId id="2147483762" r:id="rId10"/>
    <p:sldLayoutId id="2147483738" r:id="rId11"/>
    <p:sldLayoutId id="2147483754" r:id="rId12"/>
    <p:sldLayoutId id="2147483765" r:id="rId13"/>
    <p:sldLayoutId id="2147483735" r:id="rId14"/>
    <p:sldLayoutId id="2147483761" r:id="rId15"/>
    <p:sldLayoutId id="2147483736" r:id="rId16"/>
    <p:sldLayoutId id="2147483746" r:id="rId17"/>
    <p:sldLayoutId id="2147483757" r:id="rId18"/>
    <p:sldLayoutId id="2147483741" r:id="rId19"/>
    <p:sldLayoutId id="2147483737" r:id="rId20"/>
    <p:sldLayoutId id="2147483742" r:id="rId21"/>
    <p:sldLayoutId id="2147483743" r:id="rId2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sf.io/egc73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bit.ly%2F3EwrvJK&amp;data=05%7C01%7Ctra.pham.09%40ucl.ac.uk%7Cbc5e4fe397ec4e10113808db5095abf6%7C1faf88fea9984c5b93c9210a11d9a5c2%7C0%7C0%7C638192375981200027%7CUnknown%7CTWFpbGZsb3d8eyJWIjoiMC4wLjAwMDAiLCJQIjoiV2luMzIiLCJBTiI6Ik1haWwiLCJXVCI6Mn0%3D%7C3000%7C%7C%7C&amp;sdata=h50408sX9vES6Uy8%2F5HfnuB6hztivfF6%2FI6%2BBvBD2%2FQ%3D&amp;reserved=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D0806F-8EED-4A27-A5F5-BE5331587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1" y="1640979"/>
            <a:ext cx="8284030" cy="2387600"/>
          </a:xfrm>
        </p:spPr>
        <p:txBody>
          <a:bodyPr>
            <a:normAutofit/>
          </a:bodyPr>
          <a:lstStyle/>
          <a:p>
            <a:r>
              <a:rPr lang="en-GB" sz="4000" dirty="0"/>
              <a:t>How to check a simulation study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75B42B9-E0D4-4739-9C3E-23FEBE53D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2" y="4120654"/>
            <a:ext cx="7739743" cy="1697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Tra My Pham | MRC Clinical Trials Unit at UCL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Co-authors: Ian White, Matteo Quartagno, Tim Morris</a:t>
            </a:r>
          </a:p>
          <a:p>
            <a:endParaRPr lang="en-GB" sz="2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15D5B8-A90B-4F65-9D78-1F25820DC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28" y="6089696"/>
            <a:ext cx="5508703" cy="528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08/09/2023   |  2023 UK Stata Conference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A2F719-C018-5728-B165-BF378AED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09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0FEE-73CE-F9AA-9BC2-8261E853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check a simulation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2E812-F913-6D60-76C7-D045AC720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16 points of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Arranged by </a:t>
            </a:r>
            <a:r>
              <a:rPr lang="en-GB" sz="2200" b="1" dirty="0">
                <a:solidFill>
                  <a:schemeClr val="accent2"/>
                </a:solidFill>
              </a:rPr>
              <a:t>Design, Conduct, Analysis </a:t>
            </a:r>
            <a:r>
              <a:rPr lang="en-GB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Illustrated by simple simulation study</a:t>
            </a:r>
          </a:p>
          <a:p>
            <a:endParaRPr lang="en-GB" sz="2200" dirty="0"/>
          </a:p>
          <a:p>
            <a:r>
              <a:rPr lang="en-GB" sz="2200" dirty="0"/>
              <a:t>Stata code available at </a:t>
            </a:r>
            <a:r>
              <a:rPr lang="en-GB" sz="2200" dirty="0">
                <a:hlinkClick r:id="rId2"/>
              </a:rPr>
              <a:t>https://osf.io/egc73/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r>
              <a:rPr lang="en-GB" sz="22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6C810-B7EF-00D8-D323-E1F8DCF2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49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53A7-81F8-4A64-031F-804157C8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Design: planning the simulation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89228-A2F4-C199-9909-25D8614C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2"/>
                </a:solidFill>
              </a:rPr>
              <a:t>1. </a:t>
            </a:r>
            <a:r>
              <a:rPr lang="en-GB" dirty="0"/>
              <a:t>Include a setting with known properties (benchmark)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0EEEC-4C07-1040-4C87-2DF96768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01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84CEDB9-00C5-6356-3734-4F56C1E8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Example simulation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74E95-464D-AB52-8838-DAB4C97BA81B}"/>
              </a:ext>
            </a:extLst>
          </p:cNvPr>
          <p:cNvSpPr txBox="1"/>
          <p:nvPr/>
        </p:nvSpPr>
        <p:spPr>
          <a:xfrm>
            <a:off x="5539959" y="5423604"/>
            <a:ext cx="473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Complete case analysis unbiased under Missing Completely At Random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A73452-1554-6DB0-7C9E-41E1458EEFA8}"/>
              </a:ext>
            </a:extLst>
          </p:cNvPr>
          <p:cNvGraphicFramePr>
            <a:graphicFrameLocks noGrp="1"/>
          </p:cNvGraphicFramePr>
          <p:nvPr/>
        </p:nvGraphicFramePr>
        <p:xfrm>
          <a:off x="446088" y="1381125"/>
          <a:ext cx="11258550" cy="2642670"/>
        </p:xfrm>
        <a:graphic>
          <a:graphicData uri="http://schemas.openxmlformats.org/drawingml/2006/table">
            <a:tbl>
              <a:tblPr firstCol="1" bandRow="1">
                <a:tableStyleId>{08FB837D-C827-4EFA-A057-4D05807E0F7C}</a:tableStyleId>
              </a:tblPr>
              <a:tblGrid>
                <a:gridCol w="3430799">
                  <a:extLst>
                    <a:ext uri="{9D8B030D-6E8A-4147-A177-3AD203B41FA5}">
                      <a16:colId xmlns:a16="http://schemas.microsoft.com/office/drawing/2014/main" val="280049478"/>
                    </a:ext>
                  </a:extLst>
                </a:gridCol>
                <a:gridCol w="7827751">
                  <a:extLst>
                    <a:ext uri="{9D8B030D-6E8A-4147-A177-3AD203B41FA5}">
                      <a16:colId xmlns:a16="http://schemas.microsoft.com/office/drawing/2014/main" val="1951804186"/>
                    </a:ext>
                  </a:extLst>
                </a:gridCol>
              </a:tblGrid>
              <a:tr h="264267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ata generating methods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34290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2502055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81CEBCE-9FBA-E927-D7C0-058C5D3931C5}"/>
              </a:ext>
            </a:extLst>
          </p:cNvPr>
          <p:cNvGrpSpPr/>
          <p:nvPr/>
        </p:nvGrpSpPr>
        <p:grpSpPr>
          <a:xfrm>
            <a:off x="5515725" y="2679152"/>
            <a:ext cx="2942474" cy="1493032"/>
            <a:chOff x="1319588" y="2840188"/>
            <a:chExt cx="2942474" cy="14930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E5059A-5276-8787-AFB5-29C2972FCA87}"/>
                </a:ext>
              </a:extLst>
            </p:cNvPr>
            <p:cNvSpPr txBox="1"/>
            <p:nvPr/>
          </p:nvSpPr>
          <p:spPr>
            <a:xfrm>
              <a:off x="2555510" y="2840188"/>
              <a:ext cx="43815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77DC0B-4BE8-E350-F553-05C76308D95E}"/>
                </a:ext>
              </a:extLst>
            </p:cNvPr>
            <p:cNvSpPr txBox="1"/>
            <p:nvPr/>
          </p:nvSpPr>
          <p:spPr>
            <a:xfrm>
              <a:off x="1319588" y="3805378"/>
              <a:ext cx="47111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B429E6-6297-CDBC-C745-6FC39C084D73}"/>
                </a:ext>
              </a:extLst>
            </p:cNvPr>
            <p:cNvSpPr txBox="1"/>
            <p:nvPr/>
          </p:nvSpPr>
          <p:spPr>
            <a:xfrm>
              <a:off x="3790950" y="3810000"/>
              <a:ext cx="47111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7785173-1DB5-6488-8DFD-D5CA2ACD6AAA}"/>
                </a:ext>
              </a:extLst>
            </p:cNvPr>
            <p:cNvCxnSpPr>
              <a:cxnSpLocks/>
              <a:stCxn id="6" idx="3"/>
              <a:endCxn id="8" idx="0"/>
            </p:cNvCxnSpPr>
            <p:nvPr/>
          </p:nvCxnSpPr>
          <p:spPr>
            <a:xfrm>
              <a:off x="2993660" y="3101798"/>
              <a:ext cx="1032846" cy="7082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315BC2-55E8-D8E2-7ACE-6306E76877A8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1790700" y="4066988"/>
              <a:ext cx="2000250" cy="4622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AC9B4B4-F6A6-1E33-BA84-F421544449D6}"/>
                </a:ext>
              </a:extLst>
            </p:cNvPr>
            <p:cNvCxnSpPr>
              <a:cxnSpLocks/>
              <a:stCxn id="6" idx="1"/>
              <a:endCxn id="7" idx="0"/>
            </p:cNvCxnSpPr>
            <p:nvPr/>
          </p:nvCxnSpPr>
          <p:spPr>
            <a:xfrm flipH="1">
              <a:off x="1555144" y="3101798"/>
              <a:ext cx="1000366" cy="7035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728380D-B2FC-CBFA-CCC1-08189FC55F0E}"/>
              </a:ext>
            </a:extLst>
          </p:cNvPr>
          <p:cNvSpPr txBox="1"/>
          <p:nvPr/>
        </p:nvSpPr>
        <p:spPr>
          <a:xfrm>
            <a:off x="6226628" y="2046516"/>
            <a:ext cx="314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N(0,1); initially MCAR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78198-C71E-4B9D-C263-CAC60DA99D3E}"/>
              </a:ext>
            </a:extLst>
          </p:cNvPr>
          <p:cNvSpPr txBox="1"/>
          <p:nvPr/>
        </p:nvSpPr>
        <p:spPr>
          <a:xfrm>
            <a:off x="3706585" y="3615412"/>
            <a:ext cx="164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Logistic regression | 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A174C5-BCF6-60F8-B9B9-2469972A4ACE}"/>
              </a:ext>
            </a:extLst>
          </p:cNvPr>
          <p:cNvSpPr txBox="1"/>
          <p:nvPr/>
        </p:nvSpPr>
        <p:spPr>
          <a:xfrm>
            <a:off x="8826500" y="3594030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Logistic regression | 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2E795A-565D-17AA-3EA8-883BF1048B73}"/>
              </a:ext>
            </a:extLst>
          </p:cNvPr>
          <p:cNvSpPr txBox="1"/>
          <p:nvPr/>
        </p:nvSpPr>
        <p:spPr>
          <a:xfrm>
            <a:off x="7052153" y="2082799"/>
            <a:ext cx="1469547" cy="3048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764BC40-B88A-3DD9-3C78-54B65E2B3CBA}"/>
              </a:ext>
            </a:extLst>
          </p:cNvPr>
          <p:cNvCxnSpPr>
            <a:cxnSpLocks/>
            <a:stCxn id="17" idx="3"/>
            <a:endCxn id="10" idx="3"/>
          </p:cNvCxnSpPr>
          <p:nvPr/>
        </p:nvCxnSpPr>
        <p:spPr>
          <a:xfrm>
            <a:off x="8521700" y="2235200"/>
            <a:ext cx="1755361" cy="3542347"/>
          </a:xfrm>
          <a:prstGeom prst="curvedConnector3">
            <a:avLst>
              <a:gd name="adj1" fmla="val 1854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12BD7-74B0-B336-5644-5B4827EF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27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8151-CB62-3ADB-DB06-6D7C151D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Example simulation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74E4F-5986-D337-134A-48F92DEB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319659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B5789B-E694-4680-A2C1-FB39E0578FB7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DE90A1-1E8F-891C-14D6-09AD049CFE6F}"/>
              </a:ext>
            </a:extLst>
          </p:cNvPr>
          <p:cNvSpPr txBox="1"/>
          <p:nvPr/>
        </p:nvSpPr>
        <p:spPr>
          <a:xfrm>
            <a:off x="4361065" y="4333402"/>
            <a:ext cx="7830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Unbiased &amp; most precise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7A1227-A60C-0F0A-1915-75BA4F132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368029"/>
              </p:ext>
            </p:extLst>
          </p:nvPr>
        </p:nvGraphicFramePr>
        <p:xfrm>
          <a:off x="446088" y="1381125"/>
          <a:ext cx="11824018" cy="230124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969578">
                  <a:extLst>
                    <a:ext uri="{9D8B030D-6E8A-4147-A177-3AD203B41FA5}">
                      <a16:colId xmlns:a16="http://schemas.microsoft.com/office/drawing/2014/main" val="2033378223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val="12862337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ethods of analysis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Logistic regression of D on E and C, using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Full data before setting some values of C to missing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Complete case analysis (excluding cases with missing C)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Multiple imputation of missing values of C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values are imputed with several plausible values based on observed data)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GB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38768287"/>
                  </a:ext>
                </a:extLst>
              </a:tr>
            </a:tbl>
          </a:graphicData>
        </a:graphic>
      </p:graphicFrame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7043C05-CE2B-42B8-FD48-719879591302}"/>
              </a:ext>
            </a:extLst>
          </p:cNvPr>
          <p:cNvCxnSpPr>
            <a:cxnSpLocks/>
            <a:stCxn id="10" idx="1"/>
            <a:endCxn id="14" idx="1"/>
          </p:cNvCxnSpPr>
          <p:nvPr/>
        </p:nvCxnSpPr>
        <p:spPr>
          <a:xfrm rot="10800000" flipH="1" flipV="1">
            <a:off x="3399183" y="1977887"/>
            <a:ext cx="961881" cy="2555570"/>
          </a:xfrm>
          <a:prstGeom prst="curvedConnector3">
            <a:avLst>
              <a:gd name="adj1" fmla="val -847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51E138-E2C0-D574-7F60-7BD0CA076CB9}"/>
              </a:ext>
            </a:extLst>
          </p:cNvPr>
          <p:cNvSpPr txBox="1"/>
          <p:nvPr/>
        </p:nvSpPr>
        <p:spPr>
          <a:xfrm>
            <a:off x="3399184" y="1759226"/>
            <a:ext cx="6331226" cy="3876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7D75D-FD5D-D884-B173-7995F45623BB}"/>
              </a:ext>
            </a:extLst>
          </p:cNvPr>
          <p:cNvSpPr txBox="1"/>
          <p:nvPr/>
        </p:nvSpPr>
        <p:spPr>
          <a:xfrm>
            <a:off x="3389243" y="2216426"/>
            <a:ext cx="7026966" cy="30811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0DDD12-C160-15AE-78F9-04BB5982DBFC}"/>
              </a:ext>
            </a:extLst>
          </p:cNvPr>
          <p:cNvSpPr txBox="1"/>
          <p:nvPr/>
        </p:nvSpPr>
        <p:spPr>
          <a:xfrm>
            <a:off x="4662553" y="4982758"/>
            <a:ext cx="481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Least precise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E4399AA1-3243-F23B-9BF9-C5E2F2A07BA4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6450496" y="2370483"/>
            <a:ext cx="3965713" cy="2817743"/>
          </a:xfrm>
          <a:prstGeom prst="curvedConnector3">
            <a:avLst>
              <a:gd name="adj1" fmla="val -160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4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1B60-F042-39C5-2FB5-0F7F4DB8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4" y="277792"/>
            <a:ext cx="11361420" cy="1144593"/>
          </a:xfrm>
        </p:spPr>
        <p:txBody>
          <a:bodyPr/>
          <a:lstStyle/>
          <a:p>
            <a:r>
              <a:rPr lang="en-GB" dirty="0"/>
              <a:t>Conduct: coding the simulation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90942-CACA-FDA8-007A-39B5A60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8327F8-954C-0912-FA13-834C7539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chemeClr val="accent2"/>
                </a:solidFill>
              </a:rPr>
              <a:t>2. </a:t>
            </a:r>
            <a:r>
              <a:rPr lang="en-GB" dirty="0"/>
              <a:t>Write well-structured code</a:t>
            </a:r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99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80C6866-AC19-56D9-4D4B-1F8F2DD3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28" y="330200"/>
            <a:ext cx="7544343" cy="5297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 define </a:t>
            </a:r>
            <a:r>
              <a:rPr lang="en-GB" sz="1400" i="0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endParaRPr lang="en-GB" sz="1400" i="0" u="none" strike="noStrike" baseline="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syntax, </a:t>
            </a:r>
            <a:r>
              <a:rPr lang="en-GB" sz="1400" i="0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GB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(int) </a:t>
            </a:r>
            <a:r>
              <a:rPr lang="en-GB" sz="1400" i="0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logite</a:t>
            </a:r>
            <a:r>
              <a:rPr lang="en-GB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(string) </a:t>
            </a:r>
            <a:r>
              <a:rPr lang="en-GB" sz="1400" i="0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logitd</a:t>
            </a:r>
            <a:r>
              <a:rPr lang="en-GB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(string) </a:t>
            </a:r>
            <a:r>
              <a:rPr lang="en-GB" sz="1400" i="0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pmiss</a:t>
            </a:r>
            <a:r>
              <a:rPr lang="en-GB" sz="1400" i="0" u="none" strike="noStrike" baseline="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[generate </a:t>
            </a:r>
            <a:r>
              <a:rPr lang="en-GB" sz="14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Ctrue</a:t>
            </a: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(full data), E, D, Cobs (MCAR)]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endParaRPr lang="en-GB" sz="14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 define </a:t>
            </a:r>
            <a:r>
              <a:rPr lang="en-GB" sz="14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endParaRPr lang="en-GB" sz="140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//Method 1: full data before data deletion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logit D E </a:t>
            </a:r>
            <a:r>
              <a:rPr lang="en-GB" sz="14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Ctrue</a:t>
            </a:r>
            <a:endParaRPr lang="en-GB" sz="14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[save results]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//Method 2: CCA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logit D E Cobs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[save results]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//Method 3: MI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mi impute regress Cobs D##E, add(5)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mi estimate: logit D E Cobs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[save results]</a:t>
            </a:r>
          </a:p>
          <a:p>
            <a:pPr marL="0" indent="0">
              <a:buNone/>
            </a:pPr>
            <a:r>
              <a:rPr lang="en-GB" sz="14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87279-BB8B-A894-3BF2-537E9FDD8C26}"/>
              </a:ext>
            </a:extLst>
          </p:cNvPr>
          <p:cNvSpPr txBox="1"/>
          <p:nvPr/>
        </p:nvSpPr>
        <p:spPr>
          <a:xfrm>
            <a:off x="7075715" y="928092"/>
            <a:ext cx="538700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900" dirty="0"/>
          </a:p>
          <a:p>
            <a:r>
              <a:rPr lang="en-GB" sz="1900" dirty="0"/>
              <a:t>3 main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Generate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Analyse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Save results in well-structured estimates dataset</a:t>
            </a:r>
          </a:p>
          <a:p>
            <a:endParaRPr lang="en-GB" sz="1900" dirty="0"/>
          </a:p>
          <a:p>
            <a:endParaRPr lang="en-GB" sz="1900" dirty="0"/>
          </a:p>
          <a:p>
            <a:r>
              <a:rPr lang="en-GB" sz="1900" dirty="0"/>
              <a:t>2 separate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GB" sz="1900" dirty="0"/>
              <a:t>data generation </a:t>
            </a:r>
            <a:endParaRPr lang="en-GB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GB" sz="1900" dirty="0"/>
              <a:t>data analysis &amp; results extraction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endParaRPr lang="en-GB" sz="1900" dirty="0"/>
          </a:p>
          <a:p>
            <a:r>
              <a:rPr lang="en-GB" sz="1900" dirty="0"/>
              <a:t>Results stored in estimates dataset via </a:t>
            </a:r>
            <a:r>
              <a:rPr lang="en-GB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postfile</a:t>
            </a:r>
            <a:r>
              <a:rPr lang="en-GB" sz="1900" dirty="0"/>
              <a:t> </a:t>
            </a:r>
          </a:p>
          <a:p>
            <a:endParaRPr lang="en-GB" sz="1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489F42-00FE-E52F-33AF-B70C81A0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8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0A00-3C20-4993-923D-57389E66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"/>
            <a:ext cx="11361420" cy="977899"/>
          </a:xfrm>
        </p:spPr>
        <p:txBody>
          <a:bodyPr/>
          <a:lstStyle/>
          <a:p>
            <a:r>
              <a:rPr lang="en-GB" dirty="0"/>
              <a:t>Conduct: coding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02BA-022D-B27E-B5F9-94A93FB9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711200"/>
            <a:ext cx="11361420" cy="49149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900" dirty="0">
                <a:solidFill>
                  <a:schemeClr val="accent2"/>
                </a:solidFill>
              </a:rPr>
              <a:t>3. </a:t>
            </a:r>
            <a:r>
              <a:rPr lang="en-GB" sz="1900" dirty="0"/>
              <a:t>Study a single very large dataset</a:t>
            </a:r>
          </a:p>
          <a:p>
            <a:pPr marL="0" lvl="0" indent="0">
              <a:buNone/>
            </a:pPr>
            <a:r>
              <a:rPr lang="en-GB" sz="1900" b="0" dirty="0">
                <a:solidFill>
                  <a:schemeClr val="tx1"/>
                </a:solidFill>
              </a:rPr>
              <a:t>Use </a:t>
            </a:r>
            <a:r>
              <a:rPr lang="en-GB" sz="19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900" b="0" dirty="0">
                <a:solidFill>
                  <a:schemeClr val="tx1"/>
                </a:solidFill>
              </a:rPr>
              <a:t> to generate a single very large dataset </a:t>
            </a:r>
          </a:p>
          <a:p>
            <a:pPr marL="0" lvl="0" indent="0">
              <a:buNone/>
            </a:pPr>
            <a:r>
              <a:rPr lang="en-GB" sz="1900" b="0" dirty="0">
                <a:solidFill>
                  <a:schemeClr val="tx1"/>
                </a:solidFill>
              </a:rPr>
              <a:t>Check </a:t>
            </a:r>
            <a:r>
              <a:rPr lang="en-GB" sz="19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900" b="0" dirty="0">
                <a:solidFill>
                  <a:schemeClr val="tx1"/>
                </a:solidFill>
              </a:rPr>
              <a:t> runs successfully on this dataset</a:t>
            </a:r>
          </a:p>
          <a:p>
            <a:pPr marL="0" lvl="0" indent="0">
              <a:buNone/>
            </a:pPr>
            <a:endParaRPr lang="en-GB" sz="1800" dirty="0">
              <a:solidFill>
                <a:schemeClr val="accent2"/>
              </a:solidFill>
            </a:endParaRPr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0BBF9-AFAB-1107-4763-9E776A77C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130" y="767207"/>
            <a:ext cx="4167000" cy="54703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7C6C5-D48D-230E-6918-FFB7492A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22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0A00-3C20-4993-923D-57389E66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"/>
            <a:ext cx="11361420" cy="977899"/>
          </a:xfrm>
        </p:spPr>
        <p:txBody>
          <a:bodyPr/>
          <a:lstStyle/>
          <a:p>
            <a:r>
              <a:rPr lang="en-GB" dirty="0"/>
              <a:t>Conduct: coding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02BA-022D-B27E-B5F9-94A93FB9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698500"/>
            <a:ext cx="11361420" cy="4927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3. Study a single very large dataset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Use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800" b="0" dirty="0">
                <a:solidFill>
                  <a:schemeClr val="bg1"/>
                </a:solidFill>
              </a:rPr>
              <a:t> to generate a single very large dataset (e.g. with </a:t>
            </a:r>
            <a:r>
              <a:rPr lang="en-GB" sz="1800" b="0" dirty="0" err="1">
                <a:solidFill>
                  <a:schemeClr val="bg1"/>
                </a:solidFill>
              </a:rPr>
              <a:t>nsample</a:t>
            </a:r>
            <a:r>
              <a:rPr lang="en-GB" sz="1800" b="0" dirty="0">
                <a:solidFill>
                  <a:schemeClr val="bg1"/>
                </a:solidFill>
              </a:rPr>
              <a:t>=100000)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Check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800" b="0" dirty="0">
                <a:solidFill>
                  <a:schemeClr val="bg1"/>
                </a:solidFill>
              </a:rPr>
              <a:t> runs successfully on this dataset</a:t>
            </a:r>
          </a:p>
          <a:p>
            <a:pPr marL="0" lvl="0" indent="0">
              <a:buNone/>
            </a:pPr>
            <a:endParaRPr lang="en-GB" sz="1800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r>
              <a:rPr lang="en-GB" sz="1900" dirty="0">
                <a:solidFill>
                  <a:schemeClr val="accent2"/>
                </a:solidFill>
              </a:rPr>
              <a:t>4. </a:t>
            </a:r>
            <a:r>
              <a:rPr lang="en-GB" sz="1900" dirty="0"/>
              <a:t>Run the simulation with a small number of repetitions</a:t>
            </a:r>
          </a:p>
          <a:p>
            <a:pPr marL="0" indent="0">
              <a:buNone/>
            </a:pPr>
            <a:r>
              <a:rPr lang="en-GB" sz="1900" b="0" dirty="0">
                <a:solidFill>
                  <a:schemeClr val="tx1"/>
                </a:solidFill>
              </a:rPr>
              <a:t>Run 3 repetitions using </a:t>
            </a:r>
            <a:r>
              <a:rPr lang="en-GB" sz="19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900" b="0" dirty="0">
                <a:solidFill>
                  <a:schemeClr val="tx1"/>
                </a:solidFill>
              </a:rPr>
              <a:t> &amp; </a:t>
            </a:r>
            <a:r>
              <a:rPr lang="en-GB" sz="19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900" b="0" dirty="0">
                <a:solidFill>
                  <a:schemeClr val="tx1"/>
                </a:solidFill>
              </a:rPr>
              <a:t>; check they all give different results</a:t>
            </a:r>
          </a:p>
          <a:p>
            <a:pPr marL="0" indent="0">
              <a:buNone/>
            </a:pPr>
            <a:r>
              <a:rPr lang="en-GB" sz="1900" b="0" dirty="0">
                <a:solidFill>
                  <a:schemeClr val="tx1"/>
                </a:solidFill>
              </a:rPr>
              <a:t>Check results stored match those displayed on screen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036F97-5A27-8B75-B849-E26678E6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24" y="3321564"/>
            <a:ext cx="6017168" cy="33872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C157B-CEAA-4CB2-5017-E5BECE8D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04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0A00-3C20-4993-923D-57389E66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"/>
            <a:ext cx="11361420" cy="977899"/>
          </a:xfrm>
        </p:spPr>
        <p:txBody>
          <a:bodyPr/>
          <a:lstStyle/>
          <a:p>
            <a:r>
              <a:rPr lang="en-GB" dirty="0"/>
              <a:t>Conduct: coding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02BA-022D-B27E-B5F9-94A93FB9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723900"/>
            <a:ext cx="11361420" cy="4902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3. Study a single very large dataset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Use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800" b="0" dirty="0">
                <a:solidFill>
                  <a:schemeClr val="bg1"/>
                </a:solidFill>
              </a:rPr>
              <a:t> to generate a single very large dataset (e.g. with </a:t>
            </a:r>
            <a:r>
              <a:rPr lang="en-GB" sz="1800" b="0" dirty="0" err="1">
                <a:solidFill>
                  <a:schemeClr val="bg1"/>
                </a:solidFill>
              </a:rPr>
              <a:t>nsample</a:t>
            </a:r>
            <a:r>
              <a:rPr lang="en-GB" sz="1800" b="0" dirty="0">
                <a:solidFill>
                  <a:schemeClr val="bg1"/>
                </a:solidFill>
              </a:rPr>
              <a:t>=100000)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Check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800" b="0" dirty="0">
                <a:solidFill>
                  <a:schemeClr val="bg1"/>
                </a:solidFill>
              </a:rPr>
              <a:t> runs successfully on this dataset</a:t>
            </a:r>
          </a:p>
          <a:p>
            <a:pPr marL="0" lv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4. Run the simulation with a small number of repetitions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Run 3 repetitions using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800" b="0" dirty="0">
                <a:solidFill>
                  <a:schemeClr val="bg1"/>
                </a:solidFill>
              </a:rPr>
              <a:t> &amp;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800" b="0" dirty="0">
                <a:solidFill>
                  <a:schemeClr val="bg1"/>
                </a:solidFill>
              </a:rPr>
              <a:t>; check they all give different results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Check results stored match those displayed on screen</a:t>
            </a:r>
          </a:p>
          <a:p>
            <a:pPr marL="0" indent="0">
              <a:buNone/>
            </a:pPr>
            <a:endParaRPr lang="en-GB" sz="1800" dirty="0"/>
          </a:p>
          <a:p>
            <a:pPr marL="0" lvl="0" indent="0">
              <a:buNone/>
            </a:pPr>
            <a:r>
              <a:rPr lang="en-GB" sz="1900" dirty="0">
                <a:solidFill>
                  <a:schemeClr val="accent2"/>
                </a:solidFill>
              </a:rPr>
              <a:t>5.</a:t>
            </a:r>
            <a:r>
              <a:rPr lang="en-GB" sz="1900" dirty="0"/>
              <a:t> Anticipate analysis failures</a:t>
            </a:r>
          </a:p>
          <a:p>
            <a:pPr marL="0" lvl="0" indent="0">
              <a:buNone/>
            </a:pPr>
            <a:r>
              <a:rPr lang="en-GB" sz="1900" b="0" dirty="0">
                <a:solidFill>
                  <a:schemeClr val="tx1"/>
                </a:solidFill>
              </a:rPr>
              <a:t>Use </a:t>
            </a:r>
            <a:r>
              <a:rPr lang="en-GB" sz="19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capture</a:t>
            </a:r>
            <a:r>
              <a:rPr lang="en-GB" sz="1900" b="0" dirty="0">
                <a:solidFill>
                  <a:schemeClr val="tx1"/>
                </a:solidFill>
              </a:rPr>
              <a:t> in </a:t>
            </a:r>
            <a:r>
              <a:rPr lang="en-GB" sz="19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900" b="0" dirty="0">
                <a:solidFill>
                  <a:schemeClr val="tx1"/>
                </a:solidFill>
              </a:rPr>
              <a:t> to post empty results for repetitions with failures</a:t>
            </a:r>
          </a:p>
          <a:p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2FF3E-FC27-E3F3-D168-8296F8E5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37" y="842974"/>
            <a:ext cx="6472046" cy="3732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269B7-1E2F-47B7-05EA-E195A23A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1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0A00-3C20-4993-923D-57389E66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"/>
            <a:ext cx="11361420" cy="977899"/>
          </a:xfrm>
        </p:spPr>
        <p:txBody>
          <a:bodyPr/>
          <a:lstStyle/>
          <a:p>
            <a:r>
              <a:rPr lang="en-GB" dirty="0"/>
              <a:t>Conduct: coding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02BA-022D-B27E-B5F9-94A93FB9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723900"/>
            <a:ext cx="11361420" cy="4902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3. Study a single very large dataset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Use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800" b="0" dirty="0">
                <a:solidFill>
                  <a:schemeClr val="bg1"/>
                </a:solidFill>
              </a:rPr>
              <a:t> to generate a single very large dataset (e.g. with </a:t>
            </a:r>
            <a:r>
              <a:rPr lang="en-GB" sz="1800" b="0" dirty="0" err="1">
                <a:solidFill>
                  <a:schemeClr val="bg1"/>
                </a:solidFill>
              </a:rPr>
              <a:t>nsample</a:t>
            </a:r>
            <a:r>
              <a:rPr lang="en-GB" sz="1800" b="0" dirty="0">
                <a:solidFill>
                  <a:schemeClr val="bg1"/>
                </a:solidFill>
              </a:rPr>
              <a:t>=100000)</a:t>
            </a:r>
          </a:p>
          <a:p>
            <a:pPr marL="0" lv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Check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800" b="0" dirty="0">
                <a:solidFill>
                  <a:schemeClr val="bg1"/>
                </a:solidFill>
              </a:rPr>
              <a:t> runs successfully on this dataset</a:t>
            </a:r>
          </a:p>
          <a:p>
            <a:pPr marL="0" lv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4. Run the simulation with a small number of repetitions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Run 3 repetitions using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sz="1800" b="0" dirty="0">
                <a:solidFill>
                  <a:schemeClr val="bg1"/>
                </a:solidFill>
              </a:rPr>
              <a:t> &amp; </a:t>
            </a:r>
            <a:r>
              <a:rPr lang="en-GB" sz="18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800" b="0" dirty="0">
                <a:solidFill>
                  <a:schemeClr val="bg1"/>
                </a:solidFill>
              </a:rPr>
              <a:t>; check they all give different results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bg1"/>
                </a:solidFill>
              </a:rPr>
              <a:t>Check results stored match those displayed on screen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GB" sz="1900" dirty="0">
                <a:solidFill>
                  <a:schemeClr val="bg1"/>
                </a:solidFill>
              </a:rPr>
              <a:t>5. Anticipate analysis failures</a:t>
            </a:r>
          </a:p>
          <a:p>
            <a:pPr marL="0" lvl="0" indent="0">
              <a:buNone/>
            </a:pPr>
            <a:r>
              <a:rPr lang="en-GB" sz="1900" b="0" dirty="0">
                <a:solidFill>
                  <a:schemeClr val="bg1"/>
                </a:solidFill>
              </a:rPr>
              <a:t>Use </a:t>
            </a:r>
            <a:r>
              <a:rPr lang="en-GB" sz="19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capture</a:t>
            </a:r>
            <a:r>
              <a:rPr lang="en-GB" sz="1900" b="0" dirty="0">
                <a:solidFill>
                  <a:schemeClr val="bg1"/>
                </a:solidFill>
              </a:rPr>
              <a:t> in </a:t>
            </a:r>
            <a:r>
              <a:rPr lang="en-GB" sz="1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anadata</a:t>
            </a:r>
            <a:r>
              <a:rPr lang="en-GB" sz="1900" b="0" dirty="0">
                <a:solidFill>
                  <a:schemeClr val="bg1"/>
                </a:solidFill>
              </a:rPr>
              <a:t> to post empty results for repetitions with failures</a:t>
            </a:r>
          </a:p>
          <a:p>
            <a:pPr marL="0" lvl="0" indent="0">
              <a:buNone/>
            </a:pPr>
            <a:r>
              <a:rPr lang="en-GB" sz="1900" dirty="0">
                <a:solidFill>
                  <a:schemeClr val="accent2"/>
                </a:solidFill>
              </a:rPr>
              <a:t>6. </a:t>
            </a:r>
            <a:r>
              <a:rPr lang="en-GB" sz="1900" dirty="0"/>
              <a:t>Make it easy to re-create any simulated dataset</a:t>
            </a:r>
          </a:p>
          <a:p>
            <a:pPr marL="0" lvl="0" indent="0">
              <a:buNone/>
            </a:pPr>
            <a:r>
              <a:rPr lang="en-GB" sz="1900" b="0" dirty="0">
                <a:solidFill>
                  <a:schemeClr val="tx1"/>
                </a:solidFill>
                <a:latin typeface="+mj-lt"/>
              </a:rPr>
              <a:t>Use </a:t>
            </a:r>
            <a:r>
              <a:rPr lang="en-GB" sz="19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postfile</a:t>
            </a:r>
            <a:r>
              <a:rPr lang="en-GB" sz="1900" b="0" dirty="0">
                <a:solidFill>
                  <a:schemeClr val="tx1"/>
                </a:solidFill>
                <a:latin typeface="+mj-lt"/>
              </a:rPr>
              <a:t> to save </a:t>
            </a:r>
            <a:r>
              <a:rPr lang="en-GB" sz="19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</a:t>
            </a:r>
            <a:r>
              <a:rPr lang="en-GB" sz="19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rngstate</a:t>
            </a:r>
            <a:r>
              <a:rPr lang="en-GB" sz="19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900" b="0" dirty="0">
                <a:solidFill>
                  <a:schemeClr val="tx1"/>
                </a:solidFill>
                <a:latin typeface="+mj-lt"/>
              </a:rPr>
              <a:t>at start of each repetition</a:t>
            </a:r>
          </a:p>
          <a:p>
            <a:pPr marL="0" lvl="0" indent="0">
              <a:buNone/>
            </a:pPr>
            <a:endParaRPr lang="en-GB" sz="1900" b="0" dirty="0">
              <a:solidFill>
                <a:schemeClr val="tx1"/>
              </a:solidFill>
            </a:endParaRPr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565A9-2C54-F6BB-3891-D417C0FB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540" y="889087"/>
            <a:ext cx="9365135" cy="4281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82210-A5C5-F189-F195-50A6D61F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1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4F986D-282D-1D7E-FB68-B676872E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D5BCB-DA62-B5FC-5920-B648BE87FA52}"/>
              </a:ext>
            </a:extLst>
          </p:cNvPr>
          <p:cNvSpPr txBox="1"/>
          <p:nvPr/>
        </p:nvSpPr>
        <p:spPr>
          <a:xfrm>
            <a:off x="453934" y="1382898"/>
            <a:ext cx="111770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We use simulation studies to assess e.g. statistical methods or power of a study</a:t>
            </a:r>
          </a:p>
          <a:p>
            <a:endParaRPr lang="en-GB" sz="2200" dirty="0"/>
          </a:p>
          <a:p>
            <a:r>
              <a:rPr lang="en-GB" sz="2200" dirty="0"/>
              <a:t>Sometimes they can go wrong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How do we check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Can we make them less likely to go wrong?</a:t>
            </a:r>
          </a:p>
          <a:p>
            <a:endParaRPr lang="en-GB" sz="2200" dirty="0"/>
          </a:p>
          <a:p>
            <a:r>
              <a:rPr lang="en-GB" sz="2200" dirty="0"/>
              <a:t>This work draws on our experience of checking simulation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Considerations discussed in </a:t>
            </a:r>
            <a:r>
              <a:rPr lang="en-GB" sz="2200" dirty="0">
                <a:solidFill>
                  <a:schemeClr val="accent2"/>
                </a:solidFill>
              </a:rPr>
              <a:t>Morris, White &amp; Crowther (2019) </a:t>
            </a:r>
            <a:r>
              <a:rPr lang="en-GB" sz="2200" dirty="0"/>
              <a:t>and more recently in 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</a:rPr>
              <a:t>White et al 2023</a:t>
            </a:r>
            <a:r>
              <a:rPr lang="en-GB" sz="2200" dirty="0"/>
              <a:t> (accepted by IJE and preprint)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D0A97-67B2-3812-63F1-D79DAB2E6A1C}"/>
              </a:ext>
            </a:extLst>
          </p:cNvPr>
          <p:cNvSpPr txBox="1"/>
          <p:nvPr/>
        </p:nvSpPr>
        <p:spPr>
          <a:xfrm>
            <a:off x="5915343" y="575212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M</a:t>
            </a:r>
            <a:r>
              <a:rPr lang="en-GB" sz="1400" dirty="0">
                <a:solidFill>
                  <a:schemeClr val="accent2"/>
                </a:solidFill>
                <a:effectLst/>
              </a:rPr>
              <a:t>orris TP, White IR, Crowther MJ. Using simulation studies to evaluate statistical methods. </a:t>
            </a:r>
            <a:r>
              <a:rPr lang="en-GB" sz="1400" i="1" dirty="0">
                <a:solidFill>
                  <a:schemeClr val="accent2"/>
                </a:solidFill>
                <a:effectLst/>
              </a:rPr>
              <a:t>Stat Med</a:t>
            </a:r>
            <a:r>
              <a:rPr lang="en-GB" sz="1400" dirty="0">
                <a:solidFill>
                  <a:schemeClr val="accent2"/>
                </a:solidFill>
                <a:effectLst/>
              </a:rPr>
              <a:t> 2019; 38: 2074–2102 </a:t>
            </a:r>
          </a:p>
          <a:p>
            <a:r>
              <a:rPr lang="en-GB" sz="1400" b="0" i="0" dirty="0">
                <a:solidFill>
                  <a:schemeClr val="accent3">
                    <a:lumMod val="75000"/>
                  </a:schemeClr>
                </a:solidFill>
                <a:effectLst/>
              </a:rPr>
              <a:t>White IR, Pham TM, Quartagno M, Morris TP. How to check a simulation study. </a:t>
            </a:r>
            <a:r>
              <a:rPr lang="en-GB" sz="1400" b="0" i="1" dirty="0">
                <a:solidFill>
                  <a:schemeClr val="accent3">
                    <a:lumMod val="75000"/>
                  </a:schemeClr>
                </a:solidFill>
                <a:effectLst/>
              </a:rPr>
              <a:t>OSF</a:t>
            </a:r>
            <a:r>
              <a:rPr lang="en-GB" sz="1400" b="0" i="0" dirty="0">
                <a:solidFill>
                  <a:schemeClr val="accent3">
                    <a:lumMod val="75000"/>
                  </a:schemeClr>
                </a:solidFill>
                <a:effectLst/>
              </a:rPr>
              <a:t> 2023; https://doi.org/10.31219/osf.io/cbr72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20CE0-C4D6-EE06-6FB5-431D05F8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43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842969"/>
          </a:xfrm>
        </p:spPr>
        <p:txBody>
          <a:bodyPr>
            <a:normAutofit/>
          </a:bodyPr>
          <a:lstStyle/>
          <a:p>
            <a:r>
              <a:rPr lang="en-GB" sz="3400" dirty="0"/>
              <a:t>Analysis: method failures and outliers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D8123F-CAAC-3C9E-2297-A5B0570FAE53}"/>
              </a:ext>
            </a:extLst>
          </p:cNvPr>
          <p:cNvSpPr txBox="1">
            <a:spLocks/>
          </p:cNvSpPr>
          <p:nvPr/>
        </p:nvSpPr>
        <p:spPr>
          <a:xfrm>
            <a:off x="445770" y="1003300"/>
            <a:ext cx="5228520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accent2"/>
                </a:solidFill>
              </a:rPr>
              <a:t>7. </a:t>
            </a:r>
            <a:r>
              <a:rPr lang="en-GB" sz="1900" dirty="0"/>
              <a:t>Count and understand method failures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tx1"/>
                </a:solidFill>
              </a:rPr>
              <a:t>Count method failures, by method &amp; data generating mechanism</a:t>
            </a:r>
            <a:endParaRPr lang="en-GB" sz="1900" b="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0C7B1-6F21-A4CA-6533-BEA4F32E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97" y="1447351"/>
            <a:ext cx="5858764" cy="51820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22EA33-A5D2-01E5-240E-DCA0D6C41986}"/>
              </a:ext>
            </a:extLst>
          </p:cNvPr>
          <p:cNvSpPr txBox="1"/>
          <p:nvPr/>
        </p:nvSpPr>
        <p:spPr>
          <a:xfrm>
            <a:off x="10097893" y="5643497"/>
            <a:ext cx="17035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rgbClr val="2E2D62"/>
                </a:solidFill>
              </a:rPr>
              <a:t>Repetition 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F9F05-416F-D8FB-DB76-D9F61A792A83}"/>
              </a:ext>
            </a:extLst>
          </p:cNvPr>
          <p:cNvSpPr txBox="1"/>
          <p:nvPr/>
        </p:nvSpPr>
        <p:spPr>
          <a:xfrm>
            <a:off x="5981700" y="996434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2E2D62"/>
                </a:solidFill>
                <a:latin typeface="+mj-lt"/>
                <a:cs typeface="Courier New" panose="02070309020205020404" pitchFamily="49" charset="0"/>
              </a:rPr>
              <a:t>CCA occasionally failed under more extreme DGM</a:t>
            </a:r>
            <a:endParaRPr lang="en-GB" sz="1900" dirty="0">
              <a:solidFill>
                <a:srgbClr val="2E2D62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87B2A-7547-7B27-0795-A84DF709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87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842969"/>
          </a:xfrm>
        </p:spPr>
        <p:txBody>
          <a:bodyPr>
            <a:normAutofit/>
          </a:bodyPr>
          <a:lstStyle/>
          <a:p>
            <a:r>
              <a:rPr lang="en-GB" sz="3400" dirty="0"/>
              <a:t>Analysis: method failures and outliers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D8123F-CAAC-3C9E-2297-A5B0570FAE53}"/>
              </a:ext>
            </a:extLst>
          </p:cNvPr>
          <p:cNvSpPr txBox="1">
            <a:spLocks/>
          </p:cNvSpPr>
          <p:nvPr/>
        </p:nvSpPr>
        <p:spPr>
          <a:xfrm>
            <a:off x="445770" y="1003300"/>
            <a:ext cx="5396230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7. Count and understand method failures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</a:rPr>
              <a:t>Count method failures, by method &amp; data generating mechanism (e.g. </a:t>
            </a:r>
            <a:r>
              <a:rPr lang="en-GB" sz="19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GB" sz="1900" b="0" dirty="0">
                <a:solidFill>
                  <a:schemeClr val="bg1"/>
                </a:solidFill>
              </a:rPr>
              <a:t> / </a:t>
            </a:r>
            <a:r>
              <a:rPr lang="en-GB" sz="19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GB" sz="1900" b="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accent2"/>
                </a:solidFill>
              </a:rPr>
              <a:t>8. </a:t>
            </a:r>
            <a:r>
              <a:rPr lang="en-GB" sz="1900" dirty="0"/>
              <a:t>Look for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tx1"/>
                </a:solidFill>
              </a:rPr>
              <a:t>Plot the standard error estimates against the point estimates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D734D-7148-A587-0FBC-DF4AA335C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536" y="1330660"/>
            <a:ext cx="6590155" cy="3658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2E90C5-E4D3-BA1B-9E39-60A943CA5C6E}"/>
              </a:ext>
            </a:extLst>
          </p:cNvPr>
          <p:cNvSpPr txBox="1"/>
          <p:nvPr/>
        </p:nvSpPr>
        <p:spPr>
          <a:xfrm>
            <a:off x="6744788" y="1069703"/>
            <a:ext cx="509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dirty="0"/>
              <a:t> </a:t>
            </a:r>
            <a:r>
              <a:rPr lang="en-GB" dirty="0">
                <a:solidFill>
                  <a:srgbClr val="2E2D62"/>
                </a:solidFill>
              </a:rPr>
              <a:t>with more extreme DGM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E464DD-1D5E-1DBB-3B5F-F79B27CF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22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842969"/>
          </a:xfrm>
        </p:spPr>
        <p:txBody>
          <a:bodyPr>
            <a:normAutofit/>
          </a:bodyPr>
          <a:lstStyle/>
          <a:p>
            <a:r>
              <a:rPr lang="en-GB" sz="3400" dirty="0"/>
              <a:t>Analysis: method failures and outliers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D8123F-CAAC-3C9E-2297-A5B0570FAE53}"/>
              </a:ext>
            </a:extLst>
          </p:cNvPr>
          <p:cNvSpPr txBox="1">
            <a:spLocks/>
          </p:cNvSpPr>
          <p:nvPr/>
        </p:nvSpPr>
        <p:spPr>
          <a:xfrm>
            <a:off x="445770" y="1003300"/>
            <a:ext cx="5370830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7. Count and understand method failures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</a:rPr>
              <a:t>Count method failures, by method &amp; data generating mechanism (e.g. </a:t>
            </a:r>
            <a:r>
              <a:rPr lang="en-GB" sz="19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GB" sz="1900" b="0" dirty="0">
                <a:solidFill>
                  <a:schemeClr val="bg1"/>
                </a:solidFill>
              </a:rPr>
              <a:t> / </a:t>
            </a:r>
            <a:r>
              <a:rPr lang="en-GB" sz="19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GB" sz="1900" b="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8. Look for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</a:rPr>
              <a:t>Plot the standard error estimates against the point estimates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accent2"/>
                </a:solidFill>
              </a:rPr>
              <a:t>9. </a:t>
            </a:r>
            <a:r>
              <a:rPr lang="en-GB" sz="1900" dirty="0"/>
              <a:t>Understand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tx1"/>
                </a:solidFill>
                <a:latin typeface="Arial" panose="020B0604020202020204"/>
              </a:rPr>
              <a:t>Re-create and explore a simulated dataset which gave outlying results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E90C5-E4D3-BA1B-9E39-60A943CA5C6E}"/>
              </a:ext>
            </a:extLst>
          </p:cNvPr>
          <p:cNvSpPr txBox="1"/>
          <p:nvPr/>
        </p:nvSpPr>
        <p:spPr>
          <a:xfrm>
            <a:off x="6757488" y="980803"/>
            <a:ext cx="5094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gendata</a:t>
            </a:r>
            <a:r>
              <a:rPr lang="en-GB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2E2D62"/>
                </a:solidFill>
                <a:latin typeface="+mj-lt"/>
                <a:cs typeface="Courier New" panose="02070309020205020404" pitchFamily="49" charset="0"/>
              </a:rPr>
              <a:t>with more extreme DGM</a:t>
            </a:r>
          </a:p>
          <a:p>
            <a:endParaRPr lang="en-GB" dirty="0">
              <a:solidFill>
                <a:srgbClr val="2E2D62"/>
              </a:solidFill>
            </a:endParaRPr>
          </a:p>
          <a:p>
            <a:r>
              <a:rPr lang="en-GB" dirty="0">
                <a:solidFill>
                  <a:srgbClr val="2E2D62"/>
                </a:solidFill>
              </a:rPr>
              <a:t>Repetition 1</a:t>
            </a:r>
            <a:endParaRPr lang="en-GB" sz="1800" b="0" dirty="0">
              <a:solidFill>
                <a:srgbClr val="2E2D6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0F9ABD-E343-B287-F958-5961FB14B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421" y="2091713"/>
            <a:ext cx="5825005" cy="34254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3CC4F5-A3A8-50E0-E4D4-3F78D732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14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842969"/>
          </a:xfrm>
        </p:spPr>
        <p:txBody>
          <a:bodyPr>
            <a:normAutofit/>
          </a:bodyPr>
          <a:lstStyle/>
          <a:p>
            <a:r>
              <a:rPr lang="en-GB" sz="3400" dirty="0"/>
              <a:t>Analysis: method failures and outliers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D8123F-CAAC-3C9E-2297-A5B0570FAE53}"/>
              </a:ext>
            </a:extLst>
          </p:cNvPr>
          <p:cNvSpPr txBox="1">
            <a:spLocks/>
          </p:cNvSpPr>
          <p:nvPr/>
        </p:nvSpPr>
        <p:spPr>
          <a:xfrm>
            <a:off x="445770" y="1003300"/>
            <a:ext cx="5396230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377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7. Count and understand method failures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</a:rPr>
              <a:t>Count method failures, by method &amp; data generating mechanism (e.g. </a:t>
            </a:r>
            <a:r>
              <a:rPr lang="en-GB" sz="1900" b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GB" sz="1900" b="0" dirty="0">
                <a:solidFill>
                  <a:schemeClr val="bg1"/>
                </a:solidFill>
              </a:rPr>
              <a:t> / </a:t>
            </a:r>
            <a:r>
              <a:rPr lang="en-GB" sz="1900" b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GB" sz="1900" b="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8. Look for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</a:rPr>
              <a:t>Plot the standard error estimates against the point estimates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bg1"/>
                </a:solidFill>
              </a:rPr>
              <a:t>9. Understand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900" b="0" dirty="0">
                <a:solidFill>
                  <a:schemeClr val="bg1"/>
                </a:solidFill>
                <a:latin typeface="Arial" panose="020B0604020202020204"/>
              </a:rPr>
              <a:t>Re-create and explore a simulated dataset which gave outlying results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r>
              <a:rPr lang="en-GB" sz="1900" dirty="0">
                <a:solidFill>
                  <a:schemeClr val="accent2"/>
                </a:solidFill>
              </a:rPr>
              <a:t>10. </a:t>
            </a:r>
            <a:r>
              <a:rPr lang="en-GB" sz="1900" dirty="0"/>
              <a:t>Deal with outliers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Exclude from results? (selection bias)</a:t>
            </a:r>
            <a:b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 a back-up analysis method? </a:t>
            </a:r>
            <a:b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lang="en-GB" sz="1900" b="0" dirty="0" err="1">
                <a:solidFill>
                  <a:schemeClr val="tx1"/>
                </a:solidFill>
                <a:latin typeface="Arial" panose="020B0604020202020204"/>
              </a:rPr>
              <a:t>hange</a:t>
            </a:r>
            <a:r>
              <a:rPr lang="en-GB" sz="1900" b="0" dirty="0">
                <a:solidFill>
                  <a:schemeClr val="tx1"/>
                </a:solidFill>
                <a:latin typeface="Arial" panose="020B0604020202020204"/>
              </a:rPr>
              <a:t> the simulation design?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Font typeface="+mj-lt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3F2DD-2F74-AF23-1B5A-46B1329D3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110" y="1452261"/>
            <a:ext cx="7417508" cy="3268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09A7CB-C984-1667-8812-D27403DB70C5}"/>
              </a:ext>
            </a:extLst>
          </p:cNvPr>
          <p:cNvSpPr txBox="1"/>
          <p:nvPr/>
        </p:nvSpPr>
        <p:spPr>
          <a:xfrm>
            <a:off x="4700104" y="1073282"/>
            <a:ext cx="595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E2D62"/>
                </a:solidFill>
                <a:latin typeface="+mj-lt"/>
              </a:rPr>
              <a:t>P</a:t>
            </a:r>
            <a:r>
              <a:rPr lang="en-GB" sz="1800" b="0" i="0" u="none" strike="noStrike" baseline="0" dirty="0">
                <a:solidFill>
                  <a:srgbClr val="2E2D62"/>
                </a:solidFill>
                <a:latin typeface="+mj-lt"/>
              </a:rPr>
              <a:t>enalised logistic regression as alternative</a:t>
            </a:r>
            <a:endParaRPr lang="en-GB" dirty="0">
              <a:solidFill>
                <a:srgbClr val="2E2D6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E10BF-C234-7DF4-8077-E8AEEFB3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79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D341068-8561-F5D3-4FEA-AA55D63F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45866"/>
              </p:ext>
            </p:extLst>
          </p:nvPr>
        </p:nvGraphicFramePr>
        <p:xfrm>
          <a:off x="288758" y="1422400"/>
          <a:ext cx="11569565" cy="538186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D6069-98EF-FBC9-EF14-9AFE06AC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855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28AC939-5142-B8C3-1C52-6A173BA94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69006"/>
              </p:ext>
            </p:extLst>
          </p:nvPr>
        </p:nvGraphicFramePr>
        <p:xfrm>
          <a:off x="288758" y="1422400"/>
          <a:ext cx="11569565" cy="1239938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12.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model-based standard errors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e.g. sources of variation in the DGM and analysis don’t correspond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2293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A2B3F-A90F-F10D-046C-E222713A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13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49698-30ED-6F12-2D13-0ACCCAB5AFAA}"/>
              </a:ext>
            </a:extLst>
          </p:cNvPr>
          <p:cNvSpPr txBox="1"/>
          <p:nvPr/>
        </p:nvSpPr>
        <p:spPr>
          <a:xfrm>
            <a:off x="9099885" y="6303829"/>
            <a:ext cx="3371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https://github.com/UCL/siman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34B24390-5D64-57F0-906D-E6245F690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89989"/>
              </p:ext>
            </p:extLst>
          </p:nvPr>
        </p:nvGraphicFramePr>
        <p:xfrm>
          <a:off x="288758" y="1422400"/>
          <a:ext cx="11569565" cy="194169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12.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model-based standard errors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e.g. sources of variation in the DGM and analysis don’t correspond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229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13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. Why is coverage poor?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it driven by bias, wrong intervals, or both? (zip plot, produced by Stata package </a:t>
                      </a:r>
                      <a:r>
                        <a:rPr lang="en-GB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siman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7283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31E2A-45C9-5F25-5B4E-721F0D71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755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49698-30ED-6F12-2D13-0ACCCAB5AFAA}"/>
              </a:ext>
            </a:extLst>
          </p:cNvPr>
          <p:cNvSpPr txBox="1"/>
          <p:nvPr/>
        </p:nvSpPr>
        <p:spPr>
          <a:xfrm>
            <a:off x="9099885" y="6303829"/>
            <a:ext cx="3371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https://github.com/UCL/siman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8660500-A8A4-03D4-91A3-B4658367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32914"/>
              </p:ext>
            </p:extLst>
          </p:nvPr>
        </p:nvGraphicFramePr>
        <p:xfrm>
          <a:off x="288758" y="1422400"/>
          <a:ext cx="11569565" cy="2643442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12.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model-based standard errors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e.g. sources of variation in the DGM and analysis don’t correspond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229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13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. Why is coverage poor?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it driven by bias, wrong intervals, or both? (zip plot, produced by Stata package </a:t>
                      </a:r>
                      <a:r>
                        <a:rPr lang="en-GB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siman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728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14.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power and type I error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e.g. interchanging power and type I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724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E8C4C-7EB1-1E72-536E-FC0FC436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193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C49698-30ED-6F12-2D13-0ACCCAB5AFAA}"/>
              </a:ext>
            </a:extLst>
          </p:cNvPr>
          <p:cNvSpPr txBox="1"/>
          <p:nvPr/>
        </p:nvSpPr>
        <p:spPr>
          <a:xfrm>
            <a:off x="9099885" y="6303829"/>
            <a:ext cx="3371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https://github.com/UCL/siman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379B476-A7C9-55A2-77FA-A264FE662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22389"/>
              </p:ext>
            </p:extLst>
          </p:nvPr>
        </p:nvGraphicFramePr>
        <p:xfrm>
          <a:off x="288758" y="1422400"/>
          <a:ext cx="11569565" cy="3813029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12.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model-based standard errors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e.g. sources of variation in the DGM and analysis don’t correspond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229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13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. Why is coverage poor?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it driven by bias, wrong intervals, or both? (zip plot, produced by Stata package </a:t>
                      </a:r>
                      <a:r>
                        <a:rPr lang="en-GB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siman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728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14.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power and type I error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e.g. interchanging power and type I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72478"/>
                  </a:ext>
                </a:extLst>
              </a:tr>
              <a:tr h="116958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15.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When do unexpected findings occur?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2E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e.g. they occur only when the DGM includes a particular source of variation while analyses aren’t allowing for this source of variation?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6856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815-3165-A4FA-3210-04D4409F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48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28BB-34CF-E213-E669-32ACD90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Analysis: unexpected findings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5F23F0B-A86D-9887-9066-177EB42B6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55220"/>
              </p:ext>
            </p:extLst>
          </p:nvPr>
        </p:nvGraphicFramePr>
        <p:xfrm>
          <a:off x="288758" y="1422400"/>
          <a:ext cx="11569565" cy="4514781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3946408">
                  <a:extLst>
                    <a:ext uri="{9D8B030D-6E8A-4147-A177-3AD203B41FA5}">
                      <a16:colId xmlns:a16="http://schemas.microsoft.com/office/drawing/2014/main" val="3398249779"/>
                    </a:ext>
                  </a:extLst>
                </a:gridCol>
                <a:gridCol w="7623157">
                  <a:extLst>
                    <a:ext uri="{9D8B030D-6E8A-4147-A177-3AD203B41FA5}">
                      <a16:colId xmlns:a16="http://schemas.microsoft.com/office/drawing/2014/main" val="3004505844"/>
                    </a:ext>
                  </a:extLst>
                </a:gridCol>
              </a:tblGrid>
              <a:tr h="53818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11.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Check Monte Carlo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Is it really a bias / under-coverage, or is it noise? 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29725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12.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model-based standard errors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e.g. sources of variation in the DGM and analysis don’t correspond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229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13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. Why is coverage poor?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it driven by bias, wrong intervals, or both? (zip plot, produced by Stata package </a:t>
                      </a:r>
                      <a:r>
                        <a:rPr lang="en-GB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siman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72838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14.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Why are power and type I error wrong?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e.g. interchanging power and type I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72478"/>
                  </a:ext>
                </a:extLst>
              </a:tr>
              <a:tr h="116958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15.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When do unexpected findings occur?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2E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e.g. they occur only when the DGM includes a particular source of variation while analyses aren’t allowing for this source of variation?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68569"/>
                  </a:ext>
                </a:extLst>
              </a:tr>
              <a:tr h="70175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16. </a:t>
                      </a:r>
                      <a:r>
                        <a:rPr lang="en-GB" dirty="0">
                          <a:solidFill>
                            <a:srgbClr val="2E2D62"/>
                          </a:solidFill>
                        </a:rPr>
                        <a:t>General checking method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2E2D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Re-code the simulation study in a different statistical package? </a:t>
                      </a:r>
                    </a:p>
                    <a:p>
                      <a:r>
                        <a:rPr lang="en-GB" dirty="0"/>
                        <a:t>Have a different person code 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7575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C49698-30ED-6F12-2D13-0ACCCAB5AFAA}"/>
              </a:ext>
            </a:extLst>
          </p:cNvPr>
          <p:cNvSpPr txBox="1"/>
          <p:nvPr/>
        </p:nvSpPr>
        <p:spPr>
          <a:xfrm>
            <a:off x="9099885" y="6303829"/>
            <a:ext cx="3371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https://github.com/UCL/siman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504187-9213-AD1F-829F-32CE002B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50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C58F9-DFDE-B777-4005-AA80B8E5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170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69B4-98EC-C454-5AB4-40380FD9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58EA7-8101-C31D-02AE-296F5018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81124"/>
            <a:ext cx="11607800" cy="45853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Simulation studies should be designed that can be easy to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They should be checked repeatedly during the conduct and analysis stages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This list is not exhaustive, suggestions are welcome!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E239-C268-0211-BF35-103D9E87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248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4B534-B9B3-D976-7CE6-2B4CB3FF0D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4" name="Picture Placeholder 8">
            <a:extLst>
              <a:ext uri="{FF2B5EF4-FFF2-40B4-BE49-F238E27FC236}">
                <a16:creationId xmlns:a16="http://schemas.microsoft.com/office/drawing/2014/main" id="{E02D5C85-33D2-886E-AB45-F4ED8C0405B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r="15097"/>
          <a:stretch>
            <a:fillRect/>
          </a:stretch>
        </p:blipFill>
        <p:spPr>
          <a:xfrm>
            <a:off x="7132052" y="2273528"/>
            <a:ext cx="3116852" cy="2790512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D81E0A-3B46-B9FD-A861-F90EE32DC33F}"/>
              </a:ext>
            </a:extLst>
          </p:cNvPr>
          <p:cNvSpPr txBox="1"/>
          <p:nvPr/>
        </p:nvSpPr>
        <p:spPr>
          <a:xfrm>
            <a:off x="6039852" y="1190071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Study with us online for an MSc Clinical Trials or an MSc Statistics in Clinical Trials.  </a:t>
            </a:r>
          </a:p>
          <a:p>
            <a:pPr algn="ctr"/>
            <a:r>
              <a:rPr lang="en-GB" sz="1800" b="1" dirty="0"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Find out more: </a:t>
            </a:r>
            <a:r>
              <a:rPr lang="en-GB" sz="1800" b="1" u="sng" dirty="0">
                <a:solidFill>
                  <a:srgbClr val="1F497D"/>
                </a:solidFill>
                <a:effectLst/>
                <a:ea typeface="Calibri" panose="020F0502020204030204" pitchFamily="34" charset="0"/>
                <a:hlinkClick r:id="rId3"/>
              </a:rPr>
              <a:t>https://bit.ly/3EwrvJK</a:t>
            </a:r>
            <a:endParaRPr lang="en-GB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1161E3-206C-92C4-8756-6CF1820D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70" y="0"/>
            <a:ext cx="11361420" cy="1144593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5DE92C-98A7-6575-59C5-6C6E1E8BFEDA}"/>
              </a:ext>
            </a:extLst>
          </p:cNvPr>
          <p:cNvSpPr txBox="1"/>
          <p:nvPr/>
        </p:nvSpPr>
        <p:spPr>
          <a:xfrm>
            <a:off x="411479" y="2788451"/>
            <a:ext cx="6499459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work was supported by the Medical Research Council [grant number MC_UU_00004/07]</a:t>
            </a:r>
          </a:p>
        </p:txBody>
      </p:sp>
    </p:spTree>
    <p:extLst>
      <p:ext uri="{BB962C8B-B14F-4D97-AF65-F5344CB8AC3E}">
        <p14:creationId xmlns:p14="http://schemas.microsoft.com/office/powerpoint/2010/main" val="282455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FC03BE2-F3A3-161E-02AA-D78A524F992A}"/>
              </a:ext>
            </a:extLst>
          </p:cNvPr>
          <p:cNvGraphicFramePr>
            <a:graphicFrameLocks noGrp="1"/>
          </p:cNvGraphicFramePr>
          <p:nvPr/>
        </p:nvGraphicFramePr>
        <p:xfrm>
          <a:off x="445770" y="1515418"/>
          <a:ext cx="11258550" cy="413912"/>
        </p:xfrm>
        <a:graphic>
          <a:graphicData uri="http://schemas.openxmlformats.org/drawingml/2006/table">
            <a:tbl>
              <a:tblPr firstCol="1" bandRow="1">
                <a:tableStyleId>{08FB837D-C827-4EFA-A057-4D05807E0F7C}</a:tableStyleId>
              </a:tblPr>
              <a:tblGrid>
                <a:gridCol w="3430799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7827751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413912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A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im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To compare multiple imputation with complete case analysis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584482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FABDF-6A12-E2A7-BB62-8F438CEE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97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FC03BE2-F3A3-161E-02AA-D78A524F9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03086"/>
              </p:ext>
            </p:extLst>
          </p:nvPr>
        </p:nvGraphicFramePr>
        <p:xfrm>
          <a:off x="445770" y="1515418"/>
          <a:ext cx="11258550" cy="3056582"/>
        </p:xfrm>
        <a:graphic>
          <a:graphicData uri="http://schemas.openxmlformats.org/drawingml/2006/table">
            <a:tbl>
              <a:tblPr firstCol="1" bandRow="1">
                <a:tableStyleId>{08FB837D-C827-4EFA-A057-4D05807E0F7C}</a:tableStyleId>
              </a:tblPr>
              <a:tblGrid>
                <a:gridCol w="3430799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7827751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413912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A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im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</a:rPr>
                        <a:t>To compare multiple imputation with complete case analysis</a:t>
                      </a:r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5844821"/>
                  </a:ext>
                </a:extLst>
              </a:tr>
              <a:tr h="264267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ata generating methods 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34290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0560978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69BC7A90-50DC-0E06-7233-97A368752DEE}"/>
              </a:ext>
            </a:extLst>
          </p:cNvPr>
          <p:cNvGrpSpPr/>
          <p:nvPr/>
        </p:nvGrpSpPr>
        <p:grpSpPr>
          <a:xfrm>
            <a:off x="5833225" y="2768052"/>
            <a:ext cx="2942474" cy="1493032"/>
            <a:chOff x="1319588" y="2840188"/>
            <a:chExt cx="2942474" cy="14930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FD9E09-44C9-3C2F-64BA-684BB5610FED}"/>
                </a:ext>
              </a:extLst>
            </p:cNvPr>
            <p:cNvSpPr txBox="1"/>
            <p:nvPr/>
          </p:nvSpPr>
          <p:spPr>
            <a:xfrm>
              <a:off x="2555510" y="2840188"/>
              <a:ext cx="43815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C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1552AE-2F08-BA3E-0DFC-5C3F1ADD466F}"/>
                </a:ext>
              </a:extLst>
            </p:cNvPr>
            <p:cNvSpPr txBox="1"/>
            <p:nvPr/>
          </p:nvSpPr>
          <p:spPr>
            <a:xfrm>
              <a:off x="1319588" y="3805378"/>
              <a:ext cx="47111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6B99C9-3603-A571-2428-614255AD1837}"/>
                </a:ext>
              </a:extLst>
            </p:cNvPr>
            <p:cNvSpPr txBox="1"/>
            <p:nvPr/>
          </p:nvSpPr>
          <p:spPr>
            <a:xfrm>
              <a:off x="3790950" y="3810000"/>
              <a:ext cx="47111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D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652EB9-DB43-8DA2-C8E7-C45D3EA6A97E}"/>
                </a:ext>
              </a:extLst>
            </p:cNvPr>
            <p:cNvCxnSpPr>
              <a:cxnSpLocks/>
              <a:stCxn id="3" idx="3"/>
              <a:endCxn id="5" idx="0"/>
            </p:cNvCxnSpPr>
            <p:nvPr/>
          </p:nvCxnSpPr>
          <p:spPr>
            <a:xfrm>
              <a:off x="2993660" y="3101798"/>
              <a:ext cx="1032846" cy="7082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CCF47E4-DE38-044B-C61A-5F721166BF2F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>
              <a:off x="1790700" y="4066988"/>
              <a:ext cx="2000250" cy="4622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39D2B9-A7D6-3BA7-B14E-63C38A1BCA33}"/>
                </a:ext>
              </a:extLst>
            </p:cNvPr>
            <p:cNvCxnSpPr>
              <a:cxnSpLocks/>
              <a:stCxn id="3" idx="1"/>
              <a:endCxn id="4" idx="0"/>
            </p:cNvCxnSpPr>
            <p:nvPr/>
          </p:nvCxnSpPr>
          <p:spPr>
            <a:xfrm flipH="1">
              <a:off x="1555144" y="3101798"/>
              <a:ext cx="1000366" cy="7035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8E1901-1D09-4F76-56D0-6D9E0809762A}"/>
              </a:ext>
            </a:extLst>
          </p:cNvPr>
          <p:cNvSpPr txBox="1"/>
          <p:nvPr/>
        </p:nvSpPr>
        <p:spPr>
          <a:xfrm>
            <a:off x="3858987" y="5042504"/>
            <a:ext cx="609600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377" rtl="0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en-GB" sz="1800" kern="1200" dirty="0">
                <a:solidFill>
                  <a:schemeClr val="dk1"/>
                </a:solidFill>
                <a:effectLst/>
              </a:rPr>
              <a:t>Varied parameters: </a:t>
            </a:r>
            <a:r>
              <a:rPr lang="en-GB" sz="1800" kern="1200" dirty="0" err="1">
                <a:solidFill>
                  <a:schemeClr val="dk1"/>
                </a:solidFill>
                <a:effectLst/>
              </a:rPr>
              <a:t>Pr</a:t>
            </a:r>
            <a:r>
              <a:rPr lang="en-GB" sz="1800" kern="1200" dirty="0">
                <a:solidFill>
                  <a:schemeClr val="dk1"/>
                </a:solidFill>
                <a:effectLst/>
              </a:rPr>
              <a:t>(E) &amp; </a:t>
            </a:r>
            <a:r>
              <a:rPr lang="en-GB" sz="1800" kern="1200" dirty="0" err="1">
                <a:solidFill>
                  <a:schemeClr val="dk1"/>
                </a:solidFill>
                <a:effectLst/>
              </a:rPr>
              <a:t>Pr</a:t>
            </a:r>
            <a:r>
              <a:rPr lang="en-GB" sz="1800" kern="1200" dirty="0">
                <a:solidFill>
                  <a:schemeClr val="dk1"/>
                </a:solidFill>
                <a:effectLst/>
              </a:rPr>
              <a:t>(D), the strength of the dependence of E and D on C, missingness mechanism</a:t>
            </a:r>
          </a:p>
          <a:p>
            <a:pPr algn="l" defTabSz="914377" rtl="0" eaLnBrk="1" latinLnBrk="0" hangingPunct="1">
              <a:lnSpc>
                <a:spcPct val="100000"/>
              </a:lnSpc>
              <a:spcAft>
                <a:spcPts val="600"/>
              </a:spcAft>
            </a:pPr>
            <a:r>
              <a:rPr lang="en-GB" sz="1800" kern="1200" dirty="0">
                <a:solidFill>
                  <a:schemeClr val="dk1"/>
                </a:solidFill>
                <a:effectLst/>
              </a:rPr>
              <a:t>Fixed: </a:t>
            </a:r>
            <a:r>
              <a:rPr lang="en-GB" sz="1800" kern="1200" dirty="0" err="1">
                <a:solidFill>
                  <a:schemeClr val="dk1"/>
                </a:solidFill>
                <a:effectLst/>
              </a:rPr>
              <a:t>n</a:t>
            </a:r>
            <a:r>
              <a:rPr lang="en-GB" sz="1200" kern="1200" baseline="0" dirty="0" err="1">
                <a:solidFill>
                  <a:schemeClr val="dk1"/>
                </a:solidFill>
                <a:effectLst/>
              </a:rPr>
              <a:t>sample</a:t>
            </a:r>
            <a:r>
              <a:rPr lang="en-GB" sz="1800" kern="1200" dirty="0">
                <a:solidFill>
                  <a:schemeClr val="dk1"/>
                </a:solidFill>
                <a:effectLst/>
              </a:rPr>
              <a:t> = 500 </a:t>
            </a:r>
            <a:endParaRPr lang="en-GB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3071D-7FC6-F464-B9BF-B632AE5BD742}"/>
              </a:ext>
            </a:extLst>
          </p:cNvPr>
          <p:cNvSpPr txBox="1"/>
          <p:nvPr/>
        </p:nvSpPr>
        <p:spPr>
          <a:xfrm>
            <a:off x="6150428" y="2173516"/>
            <a:ext cx="329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N(0,1); initially MCAR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0CA80-61DF-AAD7-0132-1279FFB6DB1A}"/>
              </a:ext>
            </a:extLst>
          </p:cNvPr>
          <p:cNvSpPr txBox="1"/>
          <p:nvPr/>
        </p:nvSpPr>
        <p:spPr>
          <a:xfrm>
            <a:off x="3860801" y="3559629"/>
            <a:ext cx="184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Logistic regression | 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30C6B-C9D5-7336-AA80-68396F1A08F9}"/>
              </a:ext>
            </a:extLst>
          </p:cNvPr>
          <p:cNvSpPr txBox="1"/>
          <p:nvPr/>
        </p:nvSpPr>
        <p:spPr>
          <a:xfrm>
            <a:off x="9080500" y="3572328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Logistic regression | 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03F27-7FFE-8DFF-5A03-E3209413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18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884316-8803-C7C7-729D-D84628749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28128"/>
              </p:ext>
            </p:extLst>
          </p:nvPr>
        </p:nvGraphicFramePr>
        <p:xfrm>
          <a:off x="445770" y="1515418"/>
          <a:ext cx="11824018" cy="77724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969578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 err="1">
                          <a:solidFill>
                            <a:schemeClr val="accent2"/>
                          </a:solidFill>
                          <a:effectLst/>
                        </a:rPr>
                        <a:t>E</a:t>
                      </a:r>
                      <a:r>
                        <a:rPr lang="en-GB" sz="2000" b="0" kern="1200" dirty="0" err="1">
                          <a:solidFill>
                            <a:schemeClr val="accent2"/>
                          </a:solidFill>
                          <a:effectLst/>
                        </a:rPr>
                        <a:t>stimand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 odds ratio between E and D, conditional on C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687482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98C368-ECC7-8822-B86B-9315E27A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2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0390BE-FE1E-A927-114A-7F84685C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54020"/>
              </p:ext>
            </p:extLst>
          </p:nvPr>
        </p:nvGraphicFramePr>
        <p:xfrm>
          <a:off x="445770" y="1515418"/>
          <a:ext cx="11824018" cy="304800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969578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 err="1">
                          <a:solidFill>
                            <a:schemeClr val="accent2"/>
                          </a:solidFill>
                          <a:effectLst/>
                        </a:rPr>
                        <a:t>E</a:t>
                      </a:r>
                      <a:r>
                        <a:rPr lang="en-GB" sz="2000" b="0" kern="1200" dirty="0" err="1">
                          <a:solidFill>
                            <a:schemeClr val="accent2"/>
                          </a:solidFill>
                          <a:effectLst/>
                        </a:rPr>
                        <a:t>stimand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 odds ratio between E and D, conditional on C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687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ethods of analysis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Logistic regression of D on E and C, using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Full data before setting some values of C to missing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Complete case analysis (excluding cases with missing C)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Multiple imputation of missing values of C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values replaced with several plausible values based on observed data)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GB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5079348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5A1C4-8369-267B-3FB2-399C4A5D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11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49FDCE-E407-8F04-CBB1-9FA662ADF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203469"/>
              </p:ext>
            </p:extLst>
          </p:nvPr>
        </p:nvGraphicFramePr>
        <p:xfrm>
          <a:off x="445770" y="1515418"/>
          <a:ext cx="11824018" cy="382524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969578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 err="1">
                          <a:solidFill>
                            <a:schemeClr val="accent2"/>
                          </a:solidFill>
                          <a:effectLst/>
                        </a:rPr>
                        <a:t>E</a:t>
                      </a:r>
                      <a:r>
                        <a:rPr lang="en-GB" sz="2000" b="0" kern="1200" dirty="0" err="1">
                          <a:solidFill>
                            <a:schemeClr val="accent2"/>
                          </a:solidFill>
                          <a:effectLst/>
                        </a:rPr>
                        <a:t>stimand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 odds ratio between E and D, conditional on C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687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ethods of analysis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Logistic regression of D on E and C, using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Full data before setting some values of C to missing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Complete case analysis (excluding cases with missing C)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Multiple imputation of missing values of C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values replaced with several plausible values based on observed data)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GB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50793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P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erformance measures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Bias, empirical &amp; model-based standard error, coverage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24391252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F532C-4AA4-6CE7-3A71-C7C4CFDF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46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7D2B407-C729-CAA5-5C03-24CBDA5B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36531"/>
            <a:ext cx="11361420" cy="1144593"/>
          </a:xfrm>
        </p:spPr>
        <p:txBody>
          <a:bodyPr anchor="ctr">
            <a:normAutofit/>
          </a:bodyPr>
          <a:lstStyle/>
          <a:p>
            <a:r>
              <a:rPr lang="en-GB" dirty="0"/>
              <a:t>Simple simulation study: ADEMPI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884316-8803-C7C7-729D-D84628749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37380"/>
              </p:ext>
            </p:extLst>
          </p:nvPr>
        </p:nvGraphicFramePr>
        <p:xfrm>
          <a:off x="445770" y="1515418"/>
          <a:ext cx="11824018" cy="4221480"/>
        </p:xfrm>
        <a:graphic>
          <a:graphicData uri="http://schemas.openxmlformats.org/drawingml/2006/table">
            <a:tbl>
              <a:tblPr firstCol="1" bandRow="1">
                <a:tableStyleId>{68D230F3-CF80-4859-8CE7-A43EE81993B5}</a:tableStyleId>
              </a:tblPr>
              <a:tblGrid>
                <a:gridCol w="2969578">
                  <a:extLst>
                    <a:ext uri="{9D8B030D-6E8A-4147-A177-3AD203B41FA5}">
                      <a16:colId xmlns:a16="http://schemas.microsoft.com/office/drawing/2014/main" val="3621817187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val="31661020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 err="1">
                          <a:solidFill>
                            <a:schemeClr val="accent2"/>
                          </a:solidFill>
                          <a:effectLst/>
                        </a:rPr>
                        <a:t>E</a:t>
                      </a:r>
                      <a:r>
                        <a:rPr lang="en-GB" sz="2000" b="0" kern="1200" dirty="0" err="1">
                          <a:solidFill>
                            <a:schemeClr val="accent2"/>
                          </a:solidFill>
                          <a:effectLst/>
                        </a:rPr>
                        <a:t>stimand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 odds ratio between E and D, conditional on C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687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ethods of analysis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Logistic regression of D on E and C, using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Full data before setting some values of C to missing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Complete case analysis (excluding cases with missing C)</a:t>
                      </a:r>
                    </a:p>
                    <a:p>
                      <a:pPr marL="0" lvl="0" indent="-34290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Multiple imputation of missing values of C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values replaced with several plausible values based on observed data)</a:t>
                      </a:r>
                    </a:p>
                    <a:p>
                      <a:pPr marL="0" lvl="0" indent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GB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50793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P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erformance measures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Bias, empirical &amp; model-based standard error, coverage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243912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kern="1200" dirty="0">
                          <a:solidFill>
                            <a:schemeClr val="accent2"/>
                          </a:solidFill>
                          <a:effectLst/>
                        </a:rPr>
                        <a:t>I</a:t>
                      </a:r>
                      <a:r>
                        <a:rPr lang="en-GB" sz="2000" b="0" kern="1200" dirty="0">
                          <a:solidFill>
                            <a:schemeClr val="accent2"/>
                          </a:solidFill>
                          <a:effectLst/>
                        </a:rPr>
                        <a:t>mplementation</a:t>
                      </a:r>
                      <a:endParaRPr lang="en-GB" sz="2000" b="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n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sim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</a:rPr>
                        <a:t> =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</a:rPr>
                        <a:t>1000 repetitions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8074181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7F6AB-5D12-07E1-6D90-E80AEFC5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789B-E694-4680-A2C1-FB39E0578FB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24048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-template">
  <a:themeElements>
    <a:clrScheme name="UKRI main palette">
      <a:dk1>
        <a:sysClr val="windowText" lastClr="000000"/>
      </a:dk1>
      <a:lt1>
        <a:sysClr val="window" lastClr="FFFFFF"/>
      </a:lt1>
      <a:dk2>
        <a:srgbClr val="2E2D62"/>
      </a:dk2>
      <a:lt2>
        <a:srgbClr val="E7E6E6"/>
      </a:lt2>
      <a:accent1>
        <a:srgbClr val="22B8D1"/>
      </a:accent1>
      <a:accent2>
        <a:srgbClr val="008AAD"/>
      </a:accent2>
      <a:accent3>
        <a:srgbClr val="FF6900"/>
      </a:accent3>
      <a:accent4>
        <a:srgbClr val="2E2D62"/>
      </a:accent4>
      <a:accent5>
        <a:srgbClr val="676767"/>
      </a:accent5>
      <a:accent6>
        <a:srgbClr val="FFFFFF"/>
      </a:accent6>
      <a:hlink>
        <a:srgbClr val="0563C1"/>
      </a:hlink>
      <a:folHlink>
        <a:srgbClr val="8A1A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1535</TotalTime>
  <Words>2014</Words>
  <Application>Microsoft Office PowerPoint</Application>
  <PresentationFormat>Widescreen</PresentationFormat>
  <Paragraphs>290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Master-template</vt:lpstr>
      <vt:lpstr>How to check a simulation study</vt:lpstr>
      <vt:lpstr>Motivation</vt:lpstr>
      <vt:lpstr>Simple simulation study: ADEMPI</vt:lpstr>
      <vt:lpstr>Simple simulation study: ADEMPI</vt:lpstr>
      <vt:lpstr>Simple simulation study: ADEMPI</vt:lpstr>
      <vt:lpstr>Simple simulation study: ADEMPI</vt:lpstr>
      <vt:lpstr>Simple simulation study: ADEMPI</vt:lpstr>
      <vt:lpstr>Simple simulation study: ADEMPI</vt:lpstr>
      <vt:lpstr>Simple simulation study: ADEMPI</vt:lpstr>
      <vt:lpstr>How to check a simulation study</vt:lpstr>
      <vt:lpstr>Design: planning the simulation  </vt:lpstr>
      <vt:lpstr>Example simulation study</vt:lpstr>
      <vt:lpstr>Example simulation study</vt:lpstr>
      <vt:lpstr>Conduct: coding the simulation</vt:lpstr>
      <vt:lpstr>PowerPoint Presentation</vt:lpstr>
      <vt:lpstr>Conduct: coding the simulation</vt:lpstr>
      <vt:lpstr>Conduct: coding the simulation</vt:lpstr>
      <vt:lpstr>Conduct: coding the simulation</vt:lpstr>
      <vt:lpstr>Conduct: coding the simulation</vt:lpstr>
      <vt:lpstr>Analysis: method failures and outliers</vt:lpstr>
      <vt:lpstr>Analysis: method failures and outliers</vt:lpstr>
      <vt:lpstr>Analysis: method failures and outliers</vt:lpstr>
      <vt:lpstr>Analysis: method failures and outliers</vt:lpstr>
      <vt:lpstr>Analysis: unexpected findings</vt:lpstr>
      <vt:lpstr>Analysis: unexpected findings</vt:lpstr>
      <vt:lpstr>Analysis: unexpected findings</vt:lpstr>
      <vt:lpstr>Analysis: unexpected findings</vt:lpstr>
      <vt:lpstr>Analysis: unexpected findings</vt:lpstr>
      <vt:lpstr>Analysis: unexpected findings</vt:lpstr>
      <vt:lpstr>Conclusion</vt:lpstr>
      <vt:lpstr>Acknowledgements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Terre Torras, Berta</dc:creator>
  <cp:lastModifiedBy>Tra My Pham</cp:lastModifiedBy>
  <cp:revision>105</cp:revision>
  <dcterms:created xsi:type="dcterms:W3CDTF">2022-06-13T08:12:36Z</dcterms:created>
  <dcterms:modified xsi:type="dcterms:W3CDTF">2023-09-07T18:42:45Z</dcterms:modified>
</cp:coreProperties>
</file>